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3"/>
    <p:sldMasterId id="2147483650" r:id="rId4"/>
  </p:sldMasterIdLst>
  <p:notesMasterIdLst>
    <p:notesMasterId r:id="rId11"/>
  </p:notesMasterIdLst>
  <p:handoutMasterIdLst>
    <p:handoutMasterId r:id="rId12"/>
  </p:handoutMasterIdLst>
  <p:sldIdLst>
    <p:sldId id="346" r:id="rId5"/>
    <p:sldId id="339" r:id="rId6"/>
    <p:sldId id="333" r:id="rId7"/>
    <p:sldId id="347" r:id="rId8"/>
    <p:sldId id="350" r:id="rId9"/>
    <p:sldId id="349" r:id="rId10"/>
  </p:sldIdLst>
  <p:sldSz cx="9144000" cy="6858000" type="screen4x3"/>
  <p:notesSz cx="6864350" cy="9996488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8FFF"/>
    <a:srgbClr val="DDDDDD"/>
    <a:srgbClr val="0080FF"/>
    <a:srgbClr val="1966CC"/>
    <a:srgbClr val="0C00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006" autoAdjust="0"/>
  </p:normalViewPr>
  <p:slideViewPr>
    <p:cSldViewPr>
      <p:cViewPr varScale="1">
        <p:scale>
          <a:sx n="165" d="100"/>
          <a:sy n="165" d="100"/>
        </p:scale>
        <p:origin x="164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74552" cy="49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4" tIns="46022" rIns="92044" bIns="46022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defRPr sz="1200">
                <a:latin typeface="Time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9799" y="1"/>
            <a:ext cx="2974552" cy="49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4" tIns="46022" rIns="92044" bIns="46022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defRPr sz="1200">
                <a:latin typeface="Time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247" y="4748333"/>
            <a:ext cx="5033857" cy="449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4" tIns="46022" rIns="92044" bIns="460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6664"/>
            <a:ext cx="2974552" cy="49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4" tIns="46022" rIns="92044" bIns="4602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defRPr sz="1200">
                <a:latin typeface="Time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9799" y="9496664"/>
            <a:ext cx="2974552" cy="49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4" tIns="46022" rIns="92044" bIns="46022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defRPr sz="1200">
                <a:latin typeface="Times"/>
              </a:defRPr>
            </a:lvl1pPr>
          </a:lstStyle>
          <a:p>
            <a:pPr>
              <a:defRPr/>
            </a:pPr>
            <a:fld id="{DE0AEE20-4EE5-4CD1-BFBB-95708D4A0FFD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13 verschiedene</a:t>
            </a:r>
            <a:r>
              <a:rPr lang="de-CH" baseline="0" dirty="0"/>
              <a:t> Reifen, 5 verschiedene Antriebe, 3 Fahrstile, </a:t>
            </a:r>
            <a:r>
              <a:rPr lang="de-CH" baseline="0" dirty="0" err="1"/>
              <a:t>Vorbeifahrtsgeschwindigkeit</a:t>
            </a:r>
            <a:r>
              <a:rPr lang="de-CH" baseline="0" dirty="0"/>
              <a:t>, </a:t>
            </a:r>
            <a:r>
              <a:rPr lang="de-CH" baseline="0" dirty="0" err="1"/>
              <a:t>Vorbeifahrtsbeschleunigung</a:t>
            </a:r>
            <a:r>
              <a:rPr lang="de-CH" baseline="0" dirty="0"/>
              <a:t> </a:t>
            </a:r>
          </a:p>
          <a:p>
            <a:pPr marL="172582" indent="-172582">
              <a:buFont typeface="Wingdings" panose="05000000000000000000" pitchFamily="2" charset="2"/>
              <a:buChar char="à"/>
            </a:pPr>
            <a:r>
              <a:rPr lang="de-CH" baseline="0" dirty="0">
                <a:sym typeface="Wingdings" panose="05000000000000000000" pitchFamily="2" charset="2"/>
              </a:rPr>
              <a:t>Daraus zufällige Fahrzeug-/Fahrer-Population gebildet. </a:t>
            </a:r>
          </a:p>
          <a:p>
            <a:pPr marL="172582" indent="-172582">
              <a:buFont typeface="Wingdings" panose="05000000000000000000" pitchFamily="2" charset="2"/>
              <a:buChar char="à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0AEE20-4EE5-4CD1-BFBB-95708D4A0FFD}" type="slidenum">
              <a:rPr lang="de-CH" smtClean="0"/>
              <a:pPr>
                <a:defRPr/>
              </a:pPr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7428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Erklärungen:</a:t>
            </a:r>
          </a:p>
          <a:p>
            <a:r>
              <a:rPr lang="de-CH" dirty="0"/>
              <a:t>- Fragen</a:t>
            </a:r>
            <a:r>
              <a:rPr lang="de-CH" baseline="0" dirty="0"/>
              <a:t> mit </a:t>
            </a:r>
            <a:r>
              <a:rPr lang="de-CH" baseline="0" dirty="0" err="1"/>
              <a:t>Beamer</a:t>
            </a:r>
            <a:r>
              <a:rPr lang="de-CH" baseline="0" dirty="0"/>
              <a:t> </a:t>
            </a:r>
            <a:r>
              <a:rPr lang="de-CH" baseline="0" dirty="0" err="1"/>
              <a:t>projezieren</a:t>
            </a:r>
            <a:r>
              <a:rPr lang="de-CH" baseline="0" dirty="0"/>
              <a:t>, bitte auf ein Blatt Nr. + Antworten schreiben.</a:t>
            </a:r>
            <a:endParaRPr lang="de-CH" dirty="0"/>
          </a:p>
          <a:p>
            <a:endParaRPr lang="de-CH" dirty="0"/>
          </a:p>
          <a:p>
            <a:r>
              <a:rPr lang="de-CH" dirty="0"/>
              <a:t>Zu 1 – 4) File DTV5000_IN_10m</a:t>
            </a:r>
          </a:p>
          <a:p>
            <a:r>
              <a:rPr lang="de-CH" dirty="0"/>
              <a:t>Zu 5) 4m hoch, 10m Entfernung Strasse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0AEE20-4EE5-4CD1-BFBB-95708D4A0FFD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0227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6) File DTV5000_FF_10m einspielen</a:t>
            </a:r>
          </a:p>
          <a:p>
            <a:pPr defTabSz="920435">
              <a:defRPr/>
            </a:pPr>
            <a:r>
              <a:rPr lang="de-CH" dirty="0"/>
              <a:t>Nochmals zurück zur Referenz</a:t>
            </a:r>
          </a:p>
          <a:p>
            <a:endParaRPr lang="de-CH" dirty="0"/>
          </a:p>
          <a:p>
            <a:pPr defTabSz="920435">
              <a:defRPr/>
            </a:pPr>
            <a:r>
              <a:rPr lang="de-CH" baseline="0" dirty="0"/>
              <a:t>Zu 8)</a:t>
            </a:r>
            <a:r>
              <a:rPr lang="de-CH" dirty="0"/>
              <a:t> 61.1</a:t>
            </a:r>
            <a:r>
              <a:rPr lang="de-CH" baseline="0" dirty="0"/>
              <a:t> dB(A) tags FF-IN Situationen spielen</a:t>
            </a:r>
          </a:p>
          <a:p>
            <a:pPr defTabSz="920435">
              <a:defRPr/>
            </a:pPr>
            <a:r>
              <a:rPr lang="de-CH" baseline="0" dirty="0"/>
              <a:t>Zu 9) DTV 5000, 290 </a:t>
            </a:r>
            <a:r>
              <a:rPr lang="de-CH" baseline="0" dirty="0" err="1"/>
              <a:t>Fz</a:t>
            </a:r>
            <a:r>
              <a:rPr lang="de-CH" baseline="0" dirty="0"/>
              <a:t>/h</a:t>
            </a:r>
          </a:p>
          <a:p>
            <a:pPr defTabSz="920435">
              <a:defRPr/>
            </a:pPr>
            <a:endParaRPr lang="de-CH" baseline="0" dirty="0"/>
          </a:p>
          <a:p>
            <a:pPr defTabSz="920435">
              <a:defRPr/>
            </a:pPr>
            <a:r>
              <a:rPr lang="de-CH" baseline="0" dirty="0"/>
              <a:t>Zu 10) IN_5000 einspielen</a:t>
            </a:r>
          </a:p>
          <a:p>
            <a:endParaRPr lang="de-CH" dirty="0"/>
          </a:p>
          <a:p>
            <a:r>
              <a:rPr lang="de-CH" dirty="0"/>
              <a:t>Zu</a:t>
            </a:r>
            <a:r>
              <a:rPr lang="de-CH" baseline="0" dirty="0"/>
              <a:t> 11</a:t>
            </a:r>
            <a:r>
              <a:rPr lang="de-CH" dirty="0"/>
              <a:t>) 12000_FF_10m einspielen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0AEE20-4EE5-4CD1-BFBB-95708D4A0FFD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7593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6) File DTV5000_FF_10m einspielen</a:t>
            </a:r>
          </a:p>
          <a:p>
            <a:pPr defTabSz="920435">
              <a:defRPr/>
            </a:pPr>
            <a:r>
              <a:rPr lang="de-CH" dirty="0"/>
              <a:t>Nochmals zurück zur Referenz</a:t>
            </a:r>
          </a:p>
          <a:p>
            <a:endParaRPr lang="de-CH" dirty="0"/>
          </a:p>
          <a:p>
            <a:pPr defTabSz="920435">
              <a:defRPr/>
            </a:pPr>
            <a:r>
              <a:rPr lang="de-CH" baseline="0" dirty="0"/>
              <a:t>Zu 8)</a:t>
            </a:r>
            <a:r>
              <a:rPr lang="de-CH" dirty="0"/>
              <a:t> 61.1</a:t>
            </a:r>
            <a:r>
              <a:rPr lang="de-CH" baseline="0" dirty="0"/>
              <a:t> dB(A) tags FF-IN Situationen spielen</a:t>
            </a:r>
          </a:p>
          <a:p>
            <a:pPr defTabSz="920435">
              <a:defRPr/>
            </a:pPr>
            <a:r>
              <a:rPr lang="de-CH" baseline="0" dirty="0"/>
              <a:t>Zu 9) DTV 5000, 290 </a:t>
            </a:r>
            <a:r>
              <a:rPr lang="de-CH" baseline="0" dirty="0" err="1"/>
              <a:t>Fz</a:t>
            </a:r>
            <a:r>
              <a:rPr lang="de-CH" baseline="0" dirty="0"/>
              <a:t>/h</a:t>
            </a:r>
          </a:p>
          <a:p>
            <a:pPr defTabSz="920435">
              <a:defRPr/>
            </a:pPr>
            <a:endParaRPr lang="de-CH" baseline="0" dirty="0"/>
          </a:p>
          <a:p>
            <a:pPr defTabSz="920435">
              <a:defRPr/>
            </a:pPr>
            <a:r>
              <a:rPr lang="de-CH" baseline="0" dirty="0"/>
              <a:t>Zu 10) IN_5000 einspielen</a:t>
            </a:r>
          </a:p>
          <a:p>
            <a:endParaRPr lang="de-CH" dirty="0"/>
          </a:p>
          <a:p>
            <a:r>
              <a:rPr lang="de-CH" dirty="0"/>
              <a:t>Zu</a:t>
            </a:r>
            <a:r>
              <a:rPr lang="de-CH" baseline="0" dirty="0"/>
              <a:t> 11</a:t>
            </a:r>
            <a:r>
              <a:rPr lang="de-CH" dirty="0"/>
              <a:t>) 12000_FF_10m einspielen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0AEE20-4EE5-4CD1-BFBB-95708D4A0FFD}" type="slidenum">
              <a:rPr lang="de-CH" smtClean="0"/>
              <a:pPr>
                <a:defRPr/>
              </a:pPr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8684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6) File DTV5000_FF_10m einspielen</a:t>
            </a:r>
          </a:p>
          <a:p>
            <a:pPr defTabSz="920435">
              <a:defRPr/>
            </a:pPr>
            <a:r>
              <a:rPr lang="de-CH" dirty="0"/>
              <a:t>Nochmals zurück zur Referenz</a:t>
            </a:r>
          </a:p>
          <a:p>
            <a:endParaRPr lang="de-CH" dirty="0"/>
          </a:p>
          <a:p>
            <a:pPr defTabSz="920435">
              <a:defRPr/>
            </a:pPr>
            <a:r>
              <a:rPr lang="de-CH" baseline="0" dirty="0"/>
              <a:t>Zu 8)</a:t>
            </a:r>
            <a:r>
              <a:rPr lang="de-CH" dirty="0"/>
              <a:t> 61.1</a:t>
            </a:r>
            <a:r>
              <a:rPr lang="de-CH" baseline="0" dirty="0"/>
              <a:t> dB(A) tags FF-IN Situationen spielen</a:t>
            </a:r>
          </a:p>
          <a:p>
            <a:pPr defTabSz="920435">
              <a:defRPr/>
            </a:pPr>
            <a:r>
              <a:rPr lang="de-CH" baseline="0" dirty="0"/>
              <a:t>Zu 9) DTV 5000, 290 </a:t>
            </a:r>
            <a:r>
              <a:rPr lang="de-CH" baseline="0" dirty="0" err="1"/>
              <a:t>Fz</a:t>
            </a:r>
            <a:r>
              <a:rPr lang="de-CH" baseline="0" dirty="0"/>
              <a:t>/h</a:t>
            </a:r>
          </a:p>
          <a:p>
            <a:pPr defTabSz="920435">
              <a:defRPr/>
            </a:pPr>
            <a:endParaRPr lang="de-CH" baseline="0" dirty="0"/>
          </a:p>
          <a:p>
            <a:pPr defTabSz="920435">
              <a:defRPr/>
            </a:pPr>
            <a:r>
              <a:rPr lang="de-CH" baseline="0" dirty="0"/>
              <a:t>Zu 10) IN_5000 einspielen</a:t>
            </a:r>
          </a:p>
          <a:p>
            <a:endParaRPr lang="de-CH" dirty="0"/>
          </a:p>
          <a:p>
            <a:r>
              <a:rPr lang="de-CH" dirty="0"/>
              <a:t>Zu</a:t>
            </a:r>
            <a:r>
              <a:rPr lang="de-CH" baseline="0" dirty="0"/>
              <a:t> 11</a:t>
            </a:r>
            <a:r>
              <a:rPr lang="de-CH" dirty="0"/>
              <a:t>) 12000_FF_10m einspielen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0AEE20-4EE5-4CD1-BFBB-95708D4A0FFD}" type="slidenum">
              <a:rPr lang="de-CH" smtClean="0"/>
              <a:pPr>
                <a:defRPr/>
              </a:pPr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0805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6" descr="logo_stzh_ugz_sw_pos_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92825"/>
            <a:ext cx="41719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5" name="Rectangle 23"/>
          <p:cNvSpPr>
            <a:spLocks noGrp="1" noChangeArrowheads="1"/>
          </p:cNvSpPr>
          <p:nvPr>
            <p:ph type="ctrTitle" sz="quarter"/>
          </p:nvPr>
        </p:nvSpPr>
        <p:spPr>
          <a:xfrm>
            <a:off x="395288" y="404813"/>
            <a:ext cx="8353425" cy="1368425"/>
          </a:xfrm>
        </p:spPr>
        <p:txBody>
          <a:bodyPr/>
          <a:lstStyle>
            <a:lvl1pPr>
              <a:lnSpc>
                <a:spcPts val="5000"/>
              </a:lnSpc>
              <a:defRPr sz="40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096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95288" y="3213100"/>
            <a:ext cx="8353425" cy="2376488"/>
          </a:xfrm>
        </p:spPr>
        <p:txBody>
          <a:bodyPr/>
          <a:lstStyle>
            <a:lvl1pPr>
              <a:lnSpc>
                <a:spcPts val="2400"/>
              </a:lnSpc>
              <a:defRPr sz="2200"/>
            </a:lvl1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5088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257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05694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1773238"/>
            <a:ext cx="4100512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100513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680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803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508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10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53564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702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2138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1150" y="404813"/>
            <a:ext cx="2087563" cy="56880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404813"/>
            <a:ext cx="6113462" cy="5688012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7061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95288" y="1773238"/>
            <a:ext cx="4100512" cy="43195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100513" cy="43195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9855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9393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7325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31151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1773238"/>
            <a:ext cx="4100512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100513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4852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4515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090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8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494157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99692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42521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1150" y="404813"/>
            <a:ext cx="2087563" cy="56880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5288" y="404813"/>
            <a:ext cx="6113462" cy="5688012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171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4813"/>
            <a:ext cx="83534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Folientitel gegebenenfalls auch über zwei Zeilen </a:t>
            </a:r>
            <a:br>
              <a:rPr lang="de-CH" altLang="de-DE"/>
            </a:br>
            <a:r>
              <a:rPr lang="de-CH" altLang="de-DE"/>
              <a:t>(Arial 28 Punkt)</a:t>
            </a:r>
          </a:p>
        </p:txBody>
      </p:sp>
      <p:sp>
        <p:nvSpPr>
          <p:cNvPr id="1027" name="Rectangle 33"/>
          <p:cNvSpPr>
            <a:spLocks noChangeArrowheads="1"/>
          </p:cNvSpPr>
          <p:nvPr/>
        </p:nvSpPr>
        <p:spPr bwMode="auto">
          <a:xfrm>
            <a:off x="381000" y="4495800"/>
            <a:ext cx="838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1028" name="Rectangle 43"/>
          <p:cNvSpPr>
            <a:spLocks noChangeArrowheads="1"/>
          </p:cNvSpPr>
          <p:nvPr/>
        </p:nvSpPr>
        <p:spPr bwMode="auto">
          <a:xfrm>
            <a:off x="2124075" y="6453188"/>
            <a:ext cx="43561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0"/>
              </a:spcAft>
            </a:pPr>
            <a:endParaRPr lang="de-CH" altLang="de-DE" sz="800" dirty="0"/>
          </a:p>
          <a:p>
            <a:pPr>
              <a:lnSpc>
                <a:spcPct val="90000"/>
              </a:lnSpc>
              <a:spcAft>
                <a:spcPct val="0"/>
              </a:spcAft>
            </a:pPr>
            <a:fld id="{9FC0417F-7044-4EC3-8058-37112C1DD5C2}" type="datetime4">
              <a:rPr lang="de-CH" altLang="de-DE" sz="800" smtClean="0"/>
              <a:pPr>
                <a:lnSpc>
                  <a:spcPct val="90000"/>
                </a:lnSpc>
                <a:spcAft>
                  <a:spcPct val="0"/>
                </a:spcAft>
              </a:pPr>
              <a:t>7. September 2020</a:t>
            </a:fld>
            <a:r>
              <a:rPr lang="de-CH" altLang="de-DE" sz="800" dirty="0"/>
              <a:t>, Seite </a:t>
            </a:r>
            <a:fld id="{397C4F0F-DDD1-4AB2-A31B-5D3B67513086}" type="slidenum">
              <a:rPr lang="de-CH" altLang="de-DE" sz="800"/>
              <a:pPr>
                <a:lnSpc>
                  <a:spcPct val="90000"/>
                </a:lnSpc>
                <a:spcAft>
                  <a:spcPct val="0"/>
                </a:spcAft>
              </a:pPr>
              <a:t>‹Nr.›</a:t>
            </a:fld>
            <a:endParaRPr lang="de-CH" altLang="de-DE" sz="800" dirty="0"/>
          </a:p>
        </p:txBody>
      </p:sp>
      <p:sp>
        <p:nvSpPr>
          <p:cNvPr id="1029" name="Rectangle 4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773238"/>
            <a:ext cx="83534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  <p:sp>
        <p:nvSpPr>
          <p:cNvPr id="1030" name="Rectangle 58"/>
          <p:cNvSpPr>
            <a:spLocks noChangeArrowheads="1"/>
          </p:cNvSpPr>
          <p:nvPr/>
        </p:nvSpPr>
        <p:spPr bwMode="auto">
          <a:xfrm>
            <a:off x="395288" y="6453188"/>
            <a:ext cx="17272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0"/>
              </a:spcAft>
            </a:pPr>
            <a:r>
              <a:rPr lang="de-CH" altLang="de-DE" sz="800"/>
              <a:t>Stadt Zürich</a:t>
            </a:r>
          </a:p>
          <a:p>
            <a:pPr>
              <a:lnSpc>
                <a:spcPct val="90000"/>
              </a:lnSpc>
              <a:spcAft>
                <a:spcPct val="0"/>
              </a:spcAft>
            </a:pPr>
            <a:r>
              <a:rPr lang="de-CH" altLang="de-DE" sz="800"/>
              <a:t>Umwelt- und Gesundheitsschutz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966CC"/>
          </a:solidFill>
          <a:latin typeface="Arial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0"/>
        </a:spcBef>
        <a:spcAft>
          <a:spcPts val="20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76250" indent="-28575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8953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3144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7335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1907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6479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1051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562350" indent="-228600" algn="l" rtl="0" eaLnBrk="1" fontAlgn="base" hangingPunct="1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04813"/>
            <a:ext cx="835342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Folientitel gegebenenfalls auch über zwei Zeilen </a:t>
            </a:r>
            <a:br>
              <a:rPr lang="de-CH" altLang="de-DE"/>
            </a:br>
            <a:r>
              <a:rPr lang="de-CH" altLang="de-DE"/>
              <a:t>(Arial 28 Punkt)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81000" y="4495800"/>
            <a:ext cx="838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773238"/>
            <a:ext cx="83534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0"/>
        </a:spcBef>
        <a:spcAft>
          <a:spcPts val="200"/>
        </a:spcAft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476250" indent="-28575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defRPr sz="2000">
          <a:solidFill>
            <a:schemeClr val="bg1"/>
          </a:solidFill>
          <a:latin typeface="+mn-lt"/>
        </a:defRPr>
      </a:lvl2pPr>
      <a:lvl3pPr marL="895350" indent="-22860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3pPr>
      <a:lvl4pPr marL="1314450" indent="-22860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33550" indent="-228600" algn="l" rtl="0" eaLnBrk="0" fontAlgn="base" hangingPunct="0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5pPr>
      <a:lvl6pPr marL="2190750" indent="-228600" algn="l" rtl="0" fontAlgn="base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6pPr>
      <a:lvl7pPr marL="2647950" indent="-228600" algn="l" rtl="0" fontAlgn="base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7pPr>
      <a:lvl8pPr marL="3105150" indent="-228600" algn="l" rtl="0" fontAlgn="base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8pPr>
      <a:lvl9pPr marL="3562350" indent="-228600" algn="l" rtl="0" fontAlgn="base">
        <a:lnSpc>
          <a:spcPct val="90000"/>
        </a:lnSpc>
        <a:spcBef>
          <a:spcPts val="2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1800" y="452438"/>
            <a:ext cx="8277225" cy="1311275"/>
          </a:xfrm>
        </p:spPr>
        <p:txBody>
          <a:bodyPr/>
          <a:lstStyle/>
          <a:p>
            <a:r>
              <a:rPr lang="de-CH" altLang="de-DE" dirty="0" err="1"/>
              <a:t>NoiseRoom</a:t>
            </a:r>
            <a:endParaRPr lang="de-CH" altLang="de-DE" dirty="0"/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altLang="de-DE" dirty="0"/>
              <a:t>Simone Mathieu / E33</a:t>
            </a:r>
          </a:p>
          <a:p>
            <a:r>
              <a:rPr lang="de-CH" altLang="de-DE" dirty="0"/>
              <a:t>7. September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6"/>
          <a:stretch/>
        </p:blipFill>
        <p:spPr bwMode="auto">
          <a:xfrm>
            <a:off x="4612209" y="1786310"/>
            <a:ext cx="4530203" cy="3301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CH" altLang="de-DE" dirty="0"/>
              <a:t>Auralisierung</a:t>
            </a:r>
          </a:p>
        </p:txBody>
      </p:sp>
      <p:sp>
        <p:nvSpPr>
          <p:cNvPr id="1434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031358" y="5194300"/>
            <a:ext cx="4038600" cy="898525"/>
          </a:xfrm>
        </p:spPr>
        <p:txBody>
          <a:bodyPr/>
          <a:lstStyle/>
          <a:p>
            <a:r>
              <a:rPr lang="de-CH" altLang="de-DE" sz="2000" dirty="0" err="1"/>
              <a:t>AuraLab</a:t>
            </a:r>
            <a:r>
              <a:rPr lang="de-CH" altLang="de-DE" sz="2000" dirty="0"/>
              <a:t>	</a:t>
            </a:r>
          </a:p>
          <a:p>
            <a:endParaRPr lang="de-CH" altLang="de-DE" sz="2000" dirty="0"/>
          </a:p>
        </p:txBody>
      </p:sp>
      <p:pic>
        <p:nvPicPr>
          <p:cNvPr id="9" name="Picture 3" descr="C:\EmpaDaten\Projekte\2014_TAURA\messungen\20140826_car_motor_load\pics\IMG_62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7" y="1786310"/>
            <a:ext cx="4425950" cy="331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1352" y="5206282"/>
            <a:ext cx="40386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ts val="2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CH" altLang="de-DE" sz="2000" dirty="0"/>
              <a:t>Prüfstand</a:t>
            </a:r>
          </a:p>
          <a:p>
            <a:pPr eaLnBrk="1" hangingPunct="1">
              <a:lnSpc>
                <a:spcPct val="90000"/>
              </a:lnSpc>
            </a:pPr>
            <a:endParaRPr lang="de-CH" altLang="de-DE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CH" altLang="de-DE" dirty="0"/>
              <a:t>Simulierte Szenarien für die Hörprobe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5289" y="1773238"/>
            <a:ext cx="8281168" cy="431958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/>
              <a:t>Geschwindigkeitsreduktion; T50 </a:t>
            </a:r>
            <a:r>
              <a:rPr lang="de-CH" sz="2000" dirty="0">
                <a:sym typeface="Wingdings" panose="05000000000000000000" pitchFamily="2" charset="2"/>
              </a:rPr>
              <a:t> T30</a:t>
            </a:r>
            <a:br>
              <a:rPr lang="de-CH" sz="2000" dirty="0">
                <a:sym typeface="Wingdings" panose="05000000000000000000" pitchFamily="2" charset="2"/>
              </a:rPr>
            </a:br>
            <a:r>
              <a:rPr lang="de-CH" sz="2000" dirty="0">
                <a:sym typeface="Wingdings" panose="05000000000000000000" pitchFamily="2" charset="2"/>
              </a:rPr>
              <a:t>repräsentatives Fahrzeug mit 50km/h im 4. Gang</a:t>
            </a:r>
            <a:br>
              <a:rPr lang="de-CH" sz="2000" dirty="0">
                <a:sym typeface="Wingdings" panose="05000000000000000000" pitchFamily="2" charset="2"/>
              </a:rPr>
            </a:br>
            <a:r>
              <a:rPr lang="de-CH" sz="2000" dirty="0">
                <a:sym typeface="Wingdings" panose="05000000000000000000" pitchFamily="2" charset="2"/>
              </a:rPr>
              <a:t>vs. gleiches Fahrzeug mit 30km/h im 3. Gang</a:t>
            </a:r>
            <a:br>
              <a:rPr lang="de-CH" sz="2000" dirty="0">
                <a:sym typeface="Wingdings" panose="05000000000000000000" pitchFamily="2" charset="2"/>
              </a:rPr>
            </a:br>
            <a:endParaRPr lang="de-CH" sz="2000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 err="1">
                <a:sym typeface="Wingdings" panose="05000000000000000000" pitchFamily="2" charset="2"/>
              </a:rPr>
              <a:t>Lärmarme</a:t>
            </a:r>
            <a:r>
              <a:rPr lang="de-CH" sz="2000" dirty="0">
                <a:sym typeface="Wingdings" panose="05000000000000000000" pitchFamily="2" charset="2"/>
              </a:rPr>
              <a:t> Beläge; direkt nach Einbau und Endwert </a:t>
            </a:r>
            <a:br>
              <a:rPr lang="de-CH" sz="2000" dirty="0">
                <a:sym typeface="Wingdings" panose="05000000000000000000" pitchFamily="2" charset="2"/>
              </a:rPr>
            </a:br>
            <a:r>
              <a:rPr lang="de-CH" sz="2000" dirty="0">
                <a:sym typeface="Wingdings" panose="05000000000000000000" pitchFamily="2" charset="2"/>
              </a:rPr>
              <a:t> KB-Wert: -6 dB(A) </a:t>
            </a:r>
            <a:r>
              <a:rPr lang="de-CH" sz="2000">
                <a:sym typeface="Wingdings" panose="05000000000000000000" pitchFamily="2" charset="2"/>
              </a:rPr>
              <a:t>/ KB-Wert: </a:t>
            </a:r>
            <a:r>
              <a:rPr lang="de-CH" sz="2000" dirty="0">
                <a:sym typeface="Wingdings" panose="05000000000000000000" pitchFamily="2" charset="2"/>
              </a:rPr>
              <a:t>-3 dB(A) </a:t>
            </a:r>
            <a:br>
              <a:rPr lang="de-CH" sz="2000" dirty="0">
                <a:sym typeface="Wingdings" panose="05000000000000000000" pitchFamily="2" charset="2"/>
              </a:rPr>
            </a:br>
            <a:endParaRPr lang="de-CH" sz="2000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>
                <a:sym typeface="Wingdings" panose="05000000000000000000" pitchFamily="2" charset="2"/>
              </a:rPr>
              <a:t>Elektromobilität; nur Reifengeräusch, kein Antriebsgeräusch</a:t>
            </a:r>
            <a:br>
              <a:rPr lang="de-CH" sz="2000" dirty="0">
                <a:sym typeface="Wingdings" panose="05000000000000000000" pitchFamily="2" charset="2"/>
              </a:rPr>
            </a:br>
            <a:endParaRPr lang="de-CH" sz="2000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>
                <a:sym typeface="Wingdings" panose="05000000000000000000" pitchFamily="2" charset="2"/>
              </a:rPr>
              <a:t>Kombinationen von Geschwindigkeitsreduktionen/LAB und Elektromobilität</a:t>
            </a:r>
          </a:p>
          <a:p>
            <a:pPr>
              <a:tabLst>
                <a:tab pos="1808163" algn="l"/>
              </a:tabLst>
              <a:defRPr/>
            </a:pPr>
            <a:endParaRPr lang="de-CH" sz="2000" dirty="0">
              <a:sym typeface="Wingdings" panose="05000000000000000000" pitchFamily="2" charset="2"/>
            </a:endParaRPr>
          </a:p>
          <a:p>
            <a:pPr>
              <a:tabLst>
                <a:tab pos="1808163" algn="l"/>
              </a:tabLst>
              <a:defRPr/>
            </a:pPr>
            <a:r>
              <a:rPr lang="de-CH" sz="2000" dirty="0">
                <a:sym typeface="Wingdings" panose="05000000000000000000" pitchFamily="2" charset="2"/>
              </a:rPr>
              <a:t>Distanz: 10m</a:t>
            </a:r>
          </a:p>
          <a:p>
            <a:pPr>
              <a:tabLst>
                <a:tab pos="1808163" algn="l"/>
              </a:tabLst>
              <a:defRPr/>
            </a:pPr>
            <a:r>
              <a:rPr lang="de-CH" sz="2000" dirty="0">
                <a:sym typeface="Wingdings" panose="05000000000000000000" pitchFamily="2" charset="2"/>
              </a:rPr>
              <a:t>Dauer: 4 s (mittig um Vorbeifahrzeit, Playback in Endlos-Schlaufe)</a:t>
            </a: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>
              <a:tabLst>
                <a:tab pos="1808163" algn="l"/>
              </a:tabLst>
              <a:defRPr/>
            </a:pPr>
            <a:endParaRPr lang="de-CH" sz="2000" dirty="0"/>
          </a:p>
          <a:p>
            <a:pPr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 marL="288925" indent="-288925">
              <a:tabLst>
                <a:tab pos="1808163" algn="l"/>
              </a:tabLst>
              <a:defRPr/>
            </a:pPr>
            <a:endParaRPr lang="de-CH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CH" altLang="de-DE" dirty="0"/>
              <a:t>Hörprobe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353425" cy="446407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/>
              <a:t>Geschwindigkeitsreduktion (T50 </a:t>
            </a:r>
            <a:r>
              <a:rPr lang="de-CH" sz="2000" dirty="0" err="1"/>
              <a:t>vs</a:t>
            </a:r>
            <a:r>
              <a:rPr lang="de-CH" sz="2000" dirty="0"/>
              <a:t> T30):</a:t>
            </a:r>
            <a:br>
              <a:rPr lang="de-CH" sz="2000" dirty="0"/>
            </a:br>
            <a:r>
              <a:rPr lang="de-CH" sz="2000" dirty="0"/>
              <a:t>2x T50 – 2x T30…</a:t>
            </a:r>
            <a:br>
              <a:rPr lang="de-CH" sz="2000" dirty="0"/>
            </a:b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 err="1"/>
              <a:t>Lärmarme</a:t>
            </a:r>
            <a:r>
              <a:rPr lang="de-CH" sz="2000" dirty="0"/>
              <a:t> Beläge (LAB):</a:t>
            </a:r>
            <a:br>
              <a:rPr lang="de-CH" sz="2000" dirty="0"/>
            </a:br>
            <a:r>
              <a:rPr lang="de-CH" sz="2000" dirty="0"/>
              <a:t>1x T50 – 1x T50</a:t>
            </a:r>
            <a:r>
              <a:rPr lang="de-CH" sz="2000" dirty="0">
                <a:solidFill>
                  <a:srgbClr val="FF0000"/>
                </a:solidFill>
              </a:rPr>
              <a:t>LAB-6</a:t>
            </a:r>
            <a:br>
              <a:rPr lang="de-CH" sz="2000" dirty="0">
                <a:solidFill>
                  <a:srgbClr val="FF0000"/>
                </a:solidFill>
              </a:rPr>
            </a:br>
            <a:r>
              <a:rPr lang="de-CH" sz="2000" dirty="0"/>
              <a:t>1x T50 – 1x T50</a:t>
            </a:r>
            <a:r>
              <a:rPr lang="de-CH" sz="2000" dirty="0">
                <a:solidFill>
                  <a:srgbClr val="FF0000"/>
                </a:solidFill>
              </a:rPr>
              <a:t>LAB-3</a:t>
            </a:r>
            <a:br>
              <a:rPr lang="de-CH" sz="2000" dirty="0"/>
            </a:b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/>
              <a:t>Elektromobilität (EL)</a:t>
            </a:r>
            <a:br>
              <a:rPr lang="de-CH" sz="2000" dirty="0"/>
            </a:br>
            <a:r>
              <a:rPr lang="de-CH" sz="2000" dirty="0"/>
              <a:t>2x T50 – 2x T50</a:t>
            </a:r>
            <a:r>
              <a:rPr lang="de-CH" sz="2000" dirty="0">
                <a:solidFill>
                  <a:srgbClr val="FF0000"/>
                </a:solidFill>
              </a:rPr>
              <a:t>EL</a:t>
            </a:r>
            <a:r>
              <a:rPr lang="de-CH" sz="2000" dirty="0"/>
              <a:t>…</a:t>
            </a:r>
            <a:br>
              <a:rPr lang="de-CH" sz="2000" dirty="0"/>
            </a:b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/>
              <a:t>Kombination Elektromobilität und Geschwindigkeitsreduktion</a:t>
            </a:r>
            <a:br>
              <a:rPr lang="de-CH" sz="2000" dirty="0"/>
            </a:br>
            <a:r>
              <a:rPr lang="de-CH" sz="2000" dirty="0"/>
              <a:t>2x T50 – 2x </a:t>
            </a:r>
            <a:r>
              <a:rPr lang="de-CH" sz="2000" dirty="0">
                <a:solidFill>
                  <a:srgbClr val="FF0000"/>
                </a:solidFill>
              </a:rPr>
              <a:t>T30EL</a:t>
            </a:r>
            <a:r>
              <a:rPr lang="de-CH" sz="2000" dirty="0"/>
              <a:t>…</a:t>
            </a:r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/>
              <a:tabLst>
                <a:tab pos="1808163" algn="l"/>
              </a:tabLst>
              <a:defRPr/>
            </a:pPr>
            <a:r>
              <a:rPr lang="de-CH" sz="2000" dirty="0"/>
              <a:t>Maximalszenario "Zukunft"</a:t>
            </a:r>
            <a:br>
              <a:rPr lang="de-CH" sz="2000" dirty="0"/>
            </a:br>
            <a:r>
              <a:rPr lang="de-CH" sz="2000" dirty="0"/>
              <a:t>2x T50 – 2x </a:t>
            </a:r>
            <a:r>
              <a:rPr lang="de-CH" sz="2000" dirty="0">
                <a:solidFill>
                  <a:srgbClr val="FF0000"/>
                </a:solidFill>
              </a:rPr>
              <a:t>T30LAB-6EL</a:t>
            </a:r>
            <a:br>
              <a:rPr lang="de-CH" sz="2000" dirty="0"/>
            </a:br>
            <a:endParaRPr lang="de-CH" sz="2000" dirty="0"/>
          </a:p>
          <a:p>
            <a:pPr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 startAt="7"/>
              <a:tabLst>
                <a:tab pos="1808163" algn="l"/>
              </a:tabLst>
              <a:defRPr/>
            </a:pPr>
            <a:endParaRPr lang="de-CH" sz="2000" dirty="0"/>
          </a:p>
          <a:p>
            <a:pPr marL="457200" indent="-457200">
              <a:buFont typeface="+mj-lt"/>
              <a:buAutoNum type="arabicPeriod" startAt="7"/>
              <a:tabLst>
                <a:tab pos="1808163" algn="l"/>
              </a:tabLst>
              <a:defRPr/>
            </a:pPr>
            <a:endParaRPr lang="de-CH" sz="2000" dirty="0"/>
          </a:p>
          <a:p>
            <a:pPr marL="288925" indent="-288925">
              <a:tabLst>
                <a:tab pos="1808163" algn="l"/>
              </a:tabLst>
              <a:defRPr/>
            </a:pP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54946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CH" altLang="de-DE" dirty="0"/>
              <a:t>Was bringt's? 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279705"/>
              </p:ext>
            </p:extLst>
          </p:nvPr>
        </p:nvGraphicFramePr>
        <p:xfrm>
          <a:off x="395288" y="1788397"/>
          <a:ext cx="721341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4575">
                  <a:extLst>
                    <a:ext uri="{9D8B030D-6E8A-4147-A177-3AD203B41FA5}">
                      <a16:colId xmlns:a16="http://schemas.microsoft.com/office/drawing/2014/main" val="3637199443"/>
                    </a:ext>
                  </a:extLst>
                </a:gridCol>
                <a:gridCol w="2358835">
                  <a:extLst>
                    <a:ext uri="{9D8B030D-6E8A-4147-A177-3AD203B41FA5}">
                      <a16:colId xmlns:a16="http://schemas.microsoft.com/office/drawing/2014/main" val="951287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Massnahme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Verwendeter Abzug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3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Herabsetzung von T50 auf T30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-3 dB(A)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Einbau LAB bei T50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-3 dB(A)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66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Einbau LAB bei T30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-2 dB(A)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Herabsetzung</a:t>
                      </a:r>
                      <a:r>
                        <a:rPr lang="de-CH" baseline="0" dirty="0"/>
                        <a:t> von T50 auf T30 + Einbau LAB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-5 dB(A)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74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70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53425" cy="863600"/>
          </a:xfrm>
        </p:spPr>
        <p:txBody>
          <a:bodyPr/>
          <a:lstStyle/>
          <a:p>
            <a:r>
              <a:rPr lang="de-CH" altLang="de-DE" dirty="0"/>
              <a:t>Was bringt's im Detail? 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884886"/>
              </p:ext>
            </p:extLst>
          </p:nvPr>
        </p:nvGraphicFramePr>
        <p:xfrm>
          <a:off x="395288" y="1484784"/>
          <a:ext cx="7033116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8596">
                  <a:extLst>
                    <a:ext uri="{9D8B030D-6E8A-4147-A177-3AD203B41FA5}">
                      <a16:colId xmlns:a16="http://schemas.microsoft.com/office/drawing/2014/main" val="363719944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187035524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951287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Szenarien</a:t>
                      </a:r>
                      <a:r>
                        <a:rPr lang="de-CH" baseline="0" dirty="0"/>
                        <a:t> mit Massnahmenkombinationen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err="1"/>
                        <a:t>Leq</a:t>
                      </a:r>
                      <a:r>
                        <a:rPr lang="de-CH" dirty="0"/>
                        <a:t> in dB(A) bei 0.9</a:t>
                      </a:r>
                      <a:r>
                        <a:rPr lang="de-CH" baseline="0" dirty="0"/>
                        <a:t> PW + 0.1 LW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Differenz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3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</a:t>
                      </a:r>
                      <a:r>
                        <a:rPr lang="de-CH" baseline="0" dirty="0"/>
                        <a:t> 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 T30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</a:t>
                      </a:r>
                      <a:r>
                        <a:rPr lang="de-CH" baseline="0" dirty="0"/>
                        <a:t> 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 46.6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T50 LAB-3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46.1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-4.0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66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</a:t>
                      </a:r>
                      <a:r>
                        <a:rPr lang="de-CH" baseline="0" dirty="0"/>
                        <a:t> 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 T30 LAB-3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44.4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tx1"/>
                          </a:solidFill>
                        </a:rPr>
                        <a:t>-5.7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T50EL PW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49.9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7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T50EL PW+LW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49.2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2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T30EL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 PW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46.2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46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T30EL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 PW +LW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44.0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T30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T30EL PW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46.6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46.2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30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T30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T30EL PW +LW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46.6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44.0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4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T30LAB-3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 EL PW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43.8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4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T50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T30LAB-3</a:t>
                      </a:r>
                      <a:r>
                        <a:rPr lang="de-CH" baseline="0" dirty="0">
                          <a:sym typeface="Wingdings" panose="05000000000000000000" pitchFamily="2" charset="2"/>
                        </a:rPr>
                        <a:t> EL PW + LW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50.1 </a:t>
                      </a:r>
                      <a:r>
                        <a:rPr lang="de-CH" dirty="0">
                          <a:sym typeface="Wingdings" panose="05000000000000000000" pitchFamily="2" charset="2"/>
                        </a:rPr>
                        <a:t> 38.3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- 11.8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133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642393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">
  <a:themeElements>
    <a:clrScheme name="Präsentation mit  Beispielen und 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 mit  Beispielen und Log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2400"/>
          </a:lnSpc>
          <a:spcBef>
            <a:spcPct val="0"/>
          </a:spcBef>
          <a:spcAft>
            <a:spcPts val="200"/>
          </a:spcAft>
          <a:buClrTx/>
          <a:buSzTx/>
          <a:buFontTx/>
          <a:buNone/>
          <a:tabLst>
            <a:tab pos="1808163" algn="l"/>
          </a:tabLst>
          <a:def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2400"/>
          </a:lnSpc>
          <a:spcBef>
            <a:spcPct val="0"/>
          </a:spcBef>
          <a:spcAft>
            <a:spcPts val="200"/>
          </a:spcAft>
          <a:buClrTx/>
          <a:buSzTx/>
          <a:buFontTx/>
          <a:buNone/>
          <a:tabLst>
            <a:tab pos="1808163" algn="l"/>
          </a:tabLst>
          <a:def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äsentation mit  Beispielen und 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mit  Beispielen und Log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mit  Beispielen und Log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mit  Beispielen und Log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mit  Beispielen und Log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mit  Beispielen und Log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mit  Beispielen und Log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 UGZ 4_3.pptx" id="{B0066F42-AFED-46F2-950B-1E4532A40BAE}" vid="{8D236B86-6B79-45CE-BC05-902CE28F7D45}"/>
    </a:ext>
  </a:extLst>
</a:theme>
</file>

<file path=ppt/theme/theme2.xml><?xml version="1.0" encoding="utf-8"?>
<a:theme xmlns:a="http://schemas.openxmlformats.org/drawingml/2006/main" name="1_Präsentation mit  Beispielen und Logo">
  <a:themeElements>
    <a:clrScheme name="1_Präsentation mit  Beispielen und 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räsentation mit  Beispielen und Log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2400"/>
          </a:lnSpc>
          <a:spcBef>
            <a:spcPct val="0"/>
          </a:spcBef>
          <a:spcAft>
            <a:spcPts val="200"/>
          </a:spcAft>
          <a:buClrTx/>
          <a:buSzTx/>
          <a:buFontTx/>
          <a:buNone/>
          <a:tabLst>
            <a:tab pos="1808163" algn="l"/>
          </a:tabLst>
          <a:def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ts val="2400"/>
          </a:lnSpc>
          <a:spcBef>
            <a:spcPct val="0"/>
          </a:spcBef>
          <a:spcAft>
            <a:spcPts val="200"/>
          </a:spcAft>
          <a:buClrTx/>
          <a:buSzTx/>
          <a:buFontTx/>
          <a:buNone/>
          <a:tabLst>
            <a:tab pos="1808163" algn="l"/>
          </a:tabLst>
          <a:defRPr kumimoji="0" lang="de-CH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äsentation mit  Beispielen und 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äsentation mit  Beispielen und Log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äsentation mit  Beispielen und Log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äsentation mit  Beispielen und Log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äsentation mit  Beispielen und Log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äsentation mit  Beispielen und Log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äsentation mit  Beispielen und Log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 UGZ 4_3.pptx" id="{B0066F42-AFED-46F2-950B-1E4532A40BAE}" vid="{1469B564-2B7D-42CE-862C-FEA2067A5387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98B3739D694842A00EFA2832BAAF74" ma:contentTypeVersion="4" ma:contentTypeDescription="Ein neues Dokument erstellen." ma:contentTypeScope="" ma:versionID="639d251dbe78c07853e50e4b4b8e4c11">
  <xsd:schema xmlns:xsd="http://www.w3.org/2001/XMLSchema" xmlns:xs="http://www.w3.org/2001/XMLSchema" xmlns:p="http://schemas.microsoft.com/office/2006/metadata/properties" xmlns:ns2="2a3d8e94-d2e0-45d6-8e6e-8ce07d42deb4" targetNamespace="http://schemas.microsoft.com/office/2006/metadata/properties" ma:root="true" ma:fieldsID="15efa7843840ec2b3d125cbcf008fa37" ns2:_="">
    <xsd:import namespace="2a3d8e94-d2e0-45d6-8e6e-8ce07d42deb4"/>
    <xsd:element name="properties">
      <xsd:complexType>
        <xsd:sequence>
          <xsd:element name="documentManagement">
            <xsd:complexType>
              <xsd:all>
                <xsd:element ref="ns2:ka528af28a094f5abf754d5f0fa26795" minOccurs="0"/>
                <xsd:element ref="ns2:TaxCatchAll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3d8e94-d2e0-45d6-8e6e-8ce07d42deb4" elementFormDefault="qualified">
    <xsd:import namespace="http://schemas.microsoft.com/office/2006/documentManagement/types"/>
    <xsd:import namespace="http://schemas.microsoft.com/office/infopath/2007/PartnerControls"/>
    <xsd:element name="ka528af28a094f5abf754d5f0fa26795" ma:index="9" nillable="true" ma:taxonomy="true" ma:internalName="ka528af28a094f5abf754d5f0fa26795" ma:taxonomyFieldName="IntraZueriMandant" ma:displayName="Mandant" ma:fieldId="{4a528af2-8a09-4f5a-bf75-4d5f0fa26795}" ma:taxonomyMulti="true" ma:sspId="1a1f29b2-9793-42d5-b39f-660703eec015" ma:termSetId="fa747344-2f7c-4290-8bde-b56e39e9ea0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iespalte &quot;Alle abfangen&quot;" ma:hidden="true" ma:list="{1ca18693-a54b-4049-b47a-2d6911d660eb}" ma:internalName="TaxCatchAll" ma:showField="CatchAllData" ma:web="2a3d8e94-d2e0-45d6-8e6e-8ce07d42de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1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428242-EB00-470B-BBFB-FB46DBCD06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CD76B8-6CA3-4F79-969F-1DFE365D66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3d8e94-d2e0-45d6-8e6e-8ce07d42de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UGZ 4_3</Template>
  <TotalTime>0</TotalTime>
  <Words>574</Words>
  <Application>Microsoft Office PowerPoint</Application>
  <PresentationFormat>Bildschirmpräsentation (4:3)</PresentationFormat>
  <Paragraphs>116</Paragraphs>
  <Slides>6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Times</vt:lpstr>
      <vt:lpstr>Wingdings</vt:lpstr>
      <vt:lpstr>Präsentation</vt:lpstr>
      <vt:lpstr>1_Präsentation mit  Beispielen und Logo</vt:lpstr>
      <vt:lpstr>NoiseRoom</vt:lpstr>
      <vt:lpstr>Auralisierung</vt:lpstr>
      <vt:lpstr>Simulierte Szenarien für die Hörprobe</vt:lpstr>
      <vt:lpstr>Hörprobe</vt:lpstr>
      <vt:lpstr>Was bringt's? </vt:lpstr>
      <vt:lpstr>Was bringt's im Detail? </vt:lpstr>
    </vt:vector>
  </TitlesOfParts>
  <Company>Stadt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NoiseRoom</dc:title>
  <dc:creator>Mathieu Simone (UGZ)</dc:creator>
  <cp:lastModifiedBy>David Weber</cp:lastModifiedBy>
  <cp:revision>44</cp:revision>
  <cp:lastPrinted>2020-09-07T09:23:27Z</cp:lastPrinted>
  <dcterms:created xsi:type="dcterms:W3CDTF">2020-03-10T14:34:30Z</dcterms:created>
  <dcterms:modified xsi:type="dcterms:W3CDTF">2020-09-07T09:23:31Z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0x0101008298B3739D694842A00EFA2832BAAF74</vt:lpwstr>
  </property>
  <property fmtid="{D5CDD505-2E9C-101B-9397-08002B2CF9AE}" pid="3" name="TaxCatchAll">
    <vt:lpwstr>1;#</vt:lpwstr>
  </property>
  <property fmtid="{D5CDD505-2E9C-101B-9397-08002B2CF9AE}" pid="4" name="ka528af28a094f5abf754d5f0fa26795">
    <vt:lpwstr>KOMM|2f5871a7-4b16-4649-a457-320812502c53</vt:lpwstr>
  </property>
</Properties>
</file>