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276" r:id="rId2"/>
    <p:sldId id="289" r:id="rId3"/>
    <p:sldId id="361" r:id="rId4"/>
    <p:sldId id="397" r:id="rId5"/>
    <p:sldId id="311" r:id="rId6"/>
    <p:sldId id="312" r:id="rId7"/>
    <p:sldId id="321" r:id="rId8"/>
    <p:sldId id="322" r:id="rId9"/>
    <p:sldId id="367" r:id="rId10"/>
    <p:sldId id="368" r:id="rId11"/>
    <p:sldId id="369" r:id="rId12"/>
    <p:sldId id="374" r:id="rId13"/>
    <p:sldId id="292" r:id="rId14"/>
    <p:sldId id="293" r:id="rId15"/>
    <p:sldId id="313" r:id="rId16"/>
    <p:sldId id="362" r:id="rId17"/>
    <p:sldId id="370" r:id="rId18"/>
    <p:sldId id="372" r:id="rId19"/>
    <p:sldId id="373" r:id="rId20"/>
    <p:sldId id="363" r:id="rId21"/>
    <p:sldId id="382" r:id="rId22"/>
    <p:sldId id="377" r:id="rId23"/>
    <p:sldId id="378" r:id="rId24"/>
    <p:sldId id="379" r:id="rId25"/>
    <p:sldId id="380" r:id="rId26"/>
    <p:sldId id="381" r:id="rId27"/>
    <p:sldId id="332" r:id="rId28"/>
    <p:sldId id="375" r:id="rId29"/>
    <p:sldId id="376" r:id="rId30"/>
    <p:sldId id="333" r:id="rId31"/>
    <p:sldId id="365" r:id="rId32"/>
    <p:sldId id="325" r:id="rId33"/>
    <p:sldId id="326" r:id="rId34"/>
    <p:sldId id="327" r:id="rId35"/>
    <p:sldId id="334" r:id="rId36"/>
    <p:sldId id="328" r:id="rId37"/>
    <p:sldId id="329" r:id="rId38"/>
    <p:sldId id="335" r:id="rId39"/>
    <p:sldId id="315" r:id="rId40"/>
    <p:sldId id="366" r:id="rId41"/>
    <p:sldId id="340" r:id="rId42"/>
    <p:sldId id="341" r:id="rId43"/>
    <p:sldId id="342" r:id="rId44"/>
    <p:sldId id="343" r:id="rId45"/>
    <p:sldId id="344" r:id="rId46"/>
    <p:sldId id="346" r:id="rId47"/>
    <p:sldId id="353" r:id="rId48"/>
    <p:sldId id="398" r:id="rId49"/>
    <p:sldId id="351" r:id="rId50"/>
    <p:sldId id="357" r:id="rId51"/>
    <p:sldId id="352" r:id="rId52"/>
    <p:sldId id="395" r:id="rId53"/>
    <p:sldId id="396" r:id="rId54"/>
    <p:sldId id="359" r:id="rId55"/>
    <p:sldId id="358" r:id="rId56"/>
    <p:sldId id="360" r:id="rId57"/>
    <p:sldId id="318" r:id="rId58"/>
    <p:sldId id="355" r:id="rId59"/>
    <p:sldId id="386" r:id="rId60"/>
    <p:sldId id="387" r:id="rId61"/>
    <p:sldId id="388" r:id="rId62"/>
    <p:sldId id="354" r:id="rId63"/>
    <p:sldId id="385" r:id="rId64"/>
    <p:sldId id="356" r:id="rId65"/>
  </p:sldIdLst>
  <p:sldSz cx="9144000" cy="6858000" type="screen4x3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86751"/>
    <a:srgbClr val="08458B"/>
    <a:srgbClr val="6D8065"/>
    <a:srgbClr val="BFBFBF"/>
    <a:srgbClr val="E3E3E3"/>
    <a:srgbClr val="295306"/>
    <a:srgbClr val="45890C"/>
    <a:srgbClr val="282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9" autoAdjust="0"/>
    <p:restoredTop sz="90447" autoAdjust="0"/>
  </p:normalViewPr>
  <p:slideViewPr>
    <p:cSldViewPr snapToGrid="0" snapToObjects="1">
      <p:cViewPr varScale="1">
        <p:scale>
          <a:sx n="125" d="100"/>
          <a:sy n="125" d="100"/>
        </p:scale>
        <p:origin x="318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 varScale="1">
        <p:scale>
          <a:sx n="61" d="100"/>
          <a:sy n="61" d="100"/>
        </p:scale>
        <p:origin x="-2922" y="-9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A85EF1-9F1A-4ECE-8AD7-C97FDE68ADBD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2F0F9088-4073-4849-A41D-9311159DE3C2}">
      <dgm:prSet phldrT="[Text]" custT="1"/>
      <dgm:spPr/>
      <dgm:t>
        <a:bodyPr vert="vert270"/>
        <a:lstStyle/>
        <a:p>
          <a:r>
            <a:rPr lang="en-GB" sz="2000" dirty="0" smtClean="0"/>
            <a:t>Prevention of </a:t>
          </a:r>
          <a:br>
            <a:rPr lang="en-GB" sz="2000" dirty="0" smtClean="0"/>
          </a:br>
          <a:r>
            <a:rPr lang="en-GB" sz="2000" dirty="0" smtClean="0"/>
            <a:t>low Data Quality</a:t>
          </a:r>
          <a:endParaRPr lang="en-US" sz="2000" dirty="0"/>
        </a:p>
      </dgm:t>
    </dgm:pt>
    <dgm:pt modelId="{BBF9F1C0-F31A-4242-BF8C-F8302625258D}" type="parTrans" cxnId="{8E5C3DEC-0AA3-4350-90B8-97D5A4867ECF}">
      <dgm:prSet/>
      <dgm:spPr/>
      <dgm:t>
        <a:bodyPr/>
        <a:lstStyle/>
        <a:p>
          <a:endParaRPr lang="en-US"/>
        </a:p>
      </dgm:t>
    </dgm:pt>
    <dgm:pt modelId="{B376C687-F4E1-409D-98F2-A4DBD30100E1}" type="sibTrans" cxnId="{8E5C3DEC-0AA3-4350-90B8-97D5A4867ECF}">
      <dgm:prSet/>
      <dgm:spPr/>
      <dgm:t>
        <a:bodyPr/>
        <a:lstStyle/>
        <a:p>
          <a:endParaRPr lang="en-US"/>
        </a:p>
      </dgm:t>
    </dgm:pt>
    <dgm:pt modelId="{B1232AA5-1648-464E-BC40-77736F7E6546}">
      <dgm:prSet phldrT="[Text]" custT="1"/>
      <dgm:spPr/>
      <dgm:t>
        <a:bodyPr vert="vert"/>
        <a:lstStyle/>
        <a:p>
          <a:r>
            <a:rPr lang="en-GB" sz="2000" dirty="0" smtClean="0"/>
            <a:t>Data Quality Analysis</a:t>
          </a:r>
          <a:endParaRPr lang="en-US" sz="2000" dirty="0"/>
        </a:p>
      </dgm:t>
    </dgm:pt>
    <dgm:pt modelId="{B12AB11E-5C3D-4DF5-BE9F-FD3BF84CF47B}" type="sibTrans" cxnId="{9A0E239F-D989-4BF3-9CD2-2308FE917B91}">
      <dgm:prSet/>
      <dgm:spPr/>
      <dgm:t>
        <a:bodyPr/>
        <a:lstStyle/>
        <a:p>
          <a:endParaRPr lang="en-US"/>
        </a:p>
      </dgm:t>
    </dgm:pt>
    <dgm:pt modelId="{9D311D13-254E-4775-B0AF-A1FB9EB02FAB}" type="parTrans" cxnId="{9A0E239F-D989-4BF3-9CD2-2308FE917B91}">
      <dgm:prSet/>
      <dgm:spPr/>
      <dgm:t>
        <a:bodyPr/>
        <a:lstStyle/>
        <a:p>
          <a:endParaRPr lang="en-US"/>
        </a:p>
      </dgm:t>
    </dgm:pt>
    <dgm:pt modelId="{A6958181-1B38-4373-A261-9A87A92D76CB}" type="pres">
      <dgm:prSet presAssocID="{FCA85EF1-9F1A-4ECE-8AD7-C97FDE68ADBD}" presName="compositeShape" presStyleCnt="0">
        <dgm:presLayoutVars>
          <dgm:chMax val="7"/>
          <dgm:dir/>
          <dgm:resizeHandles val="exact"/>
        </dgm:presLayoutVars>
      </dgm:prSet>
      <dgm:spPr/>
    </dgm:pt>
    <dgm:pt modelId="{DF497A6F-1390-4B97-9001-FF5A167668EB}" type="pres">
      <dgm:prSet presAssocID="{FCA85EF1-9F1A-4ECE-8AD7-C97FDE68ADBD}" presName="wedge1" presStyleLbl="node1" presStyleIdx="0" presStyleCnt="2"/>
      <dgm:spPr/>
      <dgm:t>
        <a:bodyPr/>
        <a:lstStyle/>
        <a:p>
          <a:endParaRPr lang="en-US"/>
        </a:p>
      </dgm:t>
    </dgm:pt>
    <dgm:pt modelId="{27219DEE-67A3-4E02-9BA1-C406C0A1AC61}" type="pres">
      <dgm:prSet presAssocID="{FCA85EF1-9F1A-4ECE-8AD7-C97FDE68ADBD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E2FB3D-E3E1-4FFD-AFCE-E6FB24D1FA42}" type="pres">
      <dgm:prSet presAssocID="{FCA85EF1-9F1A-4ECE-8AD7-C97FDE68ADBD}" presName="wedge2" presStyleLbl="node1" presStyleIdx="1" presStyleCnt="2"/>
      <dgm:spPr/>
      <dgm:t>
        <a:bodyPr/>
        <a:lstStyle/>
        <a:p>
          <a:endParaRPr lang="en-US"/>
        </a:p>
      </dgm:t>
    </dgm:pt>
    <dgm:pt modelId="{43B738FB-A0F9-4B37-8B94-3352B59F18DA}" type="pres">
      <dgm:prSet presAssocID="{FCA85EF1-9F1A-4ECE-8AD7-C97FDE68ADBD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474E73-7D74-4CB4-9972-5DD541F23244}" type="presOf" srcId="{2F0F9088-4073-4849-A41D-9311159DE3C2}" destId="{43B738FB-A0F9-4B37-8B94-3352B59F18DA}" srcOrd="1" destOrd="0" presId="urn:microsoft.com/office/officeart/2005/8/layout/chart3"/>
    <dgm:cxn modelId="{71662E9E-FFD0-4F1A-BFAA-9C4783AC135F}" type="presOf" srcId="{2F0F9088-4073-4849-A41D-9311159DE3C2}" destId="{40E2FB3D-E3E1-4FFD-AFCE-E6FB24D1FA42}" srcOrd="0" destOrd="0" presId="urn:microsoft.com/office/officeart/2005/8/layout/chart3"/>
    <dgm:cxn modelId="{36D86027-D6A6-4BC5-8D11-7EEA5856F950}" type="presOf" srcId="{FCA85EF1-9F1A-4ECE-8AD7-C97FDE68ADBD}" destId="{A6958181-1B38-4373-A261-9A87A92D76CB}" srcOrd="0" destOrd="0" presId="urn:microsoft.com/office/officeart/2005/8/layout/chart3"/>
    <dgm:cxn modelId="{0AABF411-11B6-46EA-ABFE-9D7259573340}" type="presOf" srcId="{B1232AA5-1648-464E-BC40-77736F7E6546}" destId="{27219DEE-67A3-4E02-9BA1-C406C0A1AC61}" srcOrd="1" destOrd="0" presId="urn:microsoft.com/office/officeart/2005/8/layout/chart3"/>
    <dgm:cxn modelId="{8E5C3DEC-0AA3-4350-90B8-97D5A4867ECF}" srcId="{FCA85EF1-9F1A-4ECE-8AD7-C97FDE68ADBD}" destId="{2F0F9088-4073-4849-A41D-9311159DE3C2}" srcOrd="1" destOrd="0" parTransId="{BBF9F1C0-F31A-4242-BF8C-F8302625258D}" sibTransId="{B376C687-F4E1-409D-98F2-A4DBD30100E1}"/>
    <dgm:cxn modelId="{9A0E239F-D989-4BF3-9CD2-2308FE917B91}" srcId="{FCA85EF1-9F1A-4ECE-8AD7-C97FDE68ADBD}" destId="{B1232AA5-1648-464E-BC40-77736F7E6546}" srcOrd="0" destOrd="0" parTransId="{9D311D13-254E-4775-B0AF-A1FB9EB02FAB}" sibTransId="{B12AB11E-5C3D-4DF5-BE9F-FD3BF84CF47B}"/>
    <dgm:cxn modelId="{5B3A90D8-C5E4-47AD-98D5-467D95F21142}" type="presOf" srcId="{B1232AA5-1648-464E-BC40-77736F7E6546}" destId="{DF497A6F-1390-4B97-9001-FF5A167668EB}" srcOrd="0" destOrd="0" presId="urn:microsoft.com/office/officeart/2005/8/layout/chart3"/>
    <dgm:cxn modelId="{33898E33-90AB-43E5-ACDA-8607CF052665}" type="presParOf" srcId="{A6958181-1B38-4373-A261-9A87A92D76CB}" destId="{DF497A6F-1390-4B97-9001-FF5A167668EB}" srcOrd="0" destOrd="0" presId="urn:microsoft.com/office/officeart/2005/8/layout/chart3"/>
    <dgm:cxn modelId="{18C84EF1-E4BF-49C2-B4F8-DF0231651E4F}" type="presParOf" srcId="{A6958181-1B38-4373-A261-9A87A92D76CB}" destId="{27219DEE-67A3-4E02-9BA1-C406C0A1AC61}" srcOrd="1" destOrd="0" presId="urn:microsoft.com/office/officeart/2005/8/layout/chart3"/>
    <dgm:cxn modelId="{068D5701-9D90-421D-9F7F-010F46A91944}" type="presParOf" srcId="{A6958181-1B38-4373-A261-9A87A92D76CB}" destId="{40E2FB3D-E3E1-4FFD-AFCE-E6FB24D1FA42}" srcOrd="2" destOrd="0" presId="urn:microsoft.com/office/officeart/2005/8/layout/chart3"/>
    <dgm:cxn modelId="{04F09E83-C299-432F-87AA-93E58A1DF4DB}" type="presParOf" srcId="{A6958181-1B38-4373-A261-9A87A92D76CB}" destId="{43B738FB-A0F9-4B37-8B94-3352B59F18DA}" srcOrd="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497A6F-1390-4B97-9001-FF5A167668EB}">
      <dsp:nvSpPr>
        <dsp:cNvPr id="0" name=""/>
        <dsp:cNvSpPr/>
      </dsp:nvSpPr>
      <dsp:spPr>
        <a:xfrm>
          <a:off x="1124599" y="264611"/>
          <a:ext cx="2778421" cy="2778421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Data Quality Analysis</a:t>
          </a:r>
          <a:endParaRPr lang="en-US" sz="2000" kern="1200" dirty="0"/>
        </a:p>
      </dsp:txBody>
      <dsp:txXfrm>
        <a:off x="2513810" y="678067"/>
        <a:ext cx="975755" cy="1951510"/>
      </dsp:txXfrm>
    </dsp:sp>
    <dsp:sp modelId="{40E2FB3D-E3E1-4FFD-AFCE-E6FB24D1FA42}">
      <dsp:nvSpPr>
        <dsp:cNvPr id="0" name=""/>
        <dsp:cNvSpPr/>
      </dsp:nvSpPr>
      <dsp:spPr>
        <a:xfrm>
          <a:off x="1058446" y="264611"/>
          <a:ext cx="2778421" cy="277842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Prevention of </a:t>
          </a:r>
          <a:br>
            <a:rPr lang="en-GB" sz="2000" kern="1200" dirty="0" smtClean="0"/>
          </a:br>
          <a:r>
            <a:rPr lang="en-GB" sz="2000" kern="1200" dirty="0" smtClean="0"/>
            <a:t>low Data Quality</a:t>
          </a:r>
          <a:endParaRPr lang="en-US" sz="2000" kern="1200" dirty="0"/>
        </a:p>
      </dsp:txBody>
      <dsp:txXfrm>
        <a:off x="1455364" y="678067"/>
        <a:ext cx="975755" cy="1951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4DF9C-6ADB-4D47-A789-287A669F5153}" type="datetimeFigureOut">
              <a:rPr lang="de-DE" smtClean="0"/>
              <a:pPr/>
              <a:t>17.03.2015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00B05-9AF3-614B-8DA0-41E0F80B8158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42467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3BD95-8076-1842-A721-B6F2DCC702C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42763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3BD95-8076-1842-A721-B6F2DCC702CC}" type="slidenum">
              <a:rPr lang="de-DE" smtClean="0">
                <a:solidFill>
                  <a:prstClr val="black"/>
                </a:solidFill>
              </a:rPr>
              <a:pPr/>
              <a:t>25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820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3BD95-8076-1842-A721-B6F2DCC702CC}" type="slidenum">
              <a:rPr lang="de-DE" smtClean="0"/>
              <a:pPr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4370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63" y="616491"/>
            <a:ext cx="4275761" cy="89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6589" y="2130425"/>
            <a:ext cx="7681216" cy="1470025"/>
          </a:xfr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normAutofit/>
          </a:bodyPr>
          <a:lstStyle>
            <a:lvl1pPr algn="r">
              <a:defRPr sz="4400">
                <a:solidFill>
                  <a:srgbClr val="2828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46589" y="3886200"/>
            <a:ext cx="7681216" cy="17526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2828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bgerundetes Rechteck 7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4189" y="1781595"/>
            <a:ext cx="8635622" cy="4412877"/>
          </a:xfrm>
          <a:solidFill>
            <a:srgbClr val="FFFFFF">
              <a:alpha val="0"/>
            </a:srgbClr>
          </a:solidFill>
          <a:effectLst/>
        </p:spPr>
        <p:txBody>
          <a:bodyPr/>
          <a:lstStyle>
            <a:lvl1pPr>
              <a:buSzPct val="66000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0" name="Picture 12" descr="eth_o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 7" descr="EuroFIR Logo (final - Version 3).psd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 userDrawn="1"/>
        </p:nvSpPr>
        <p:spPr>
          <a:xfrm>
            <a:off x="722313" y="3725862"/>
            <a:ext cx="7772400" cy="1362075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72586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22567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9A00-930B-044D-A985-1FB5371FFBF7}" type="datetime1">
              <a:rPr lang="de-DE" smtClean="0"/>
              <a:pPr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0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63" y="616491"/>
            <a:ext cx="4275761" cy="89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4189" y="1947742"/>
            <a:ext cx="4241611" cy="41784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47742"/>
            <a:ext cx="4248824" cy="41784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2A915-0603-7C43-AA59-60E76E6FB320}" type="datetime1">
              <a:rPr lang="de-DE" smtClean="0"/>
              <a:pPr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1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bgerundetes Rechteck 10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4189" y="1901740"/>
            <a:ext cx="42431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4189" y="2648929"/>
            <a:ext cx="4243199" cy="34772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901740"/>
            <a:ext cx="424478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648929"/>
            <a:ext cx="4244786" cy="34772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658E-6B3E-CD4F-B3EB-448119BCFEE1}" type="datetime1">
              <a:rPr lang="de-DE" smtClean="0"/>
              <a:pPr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3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76B4-56C6-184C-B831-AE3748EE579B}" type="datetime1">
              <a:rPr lang="de-DE" smtClean="0"/>
              <a:pPr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8D3E0-4492-9145-B721-CCF7E5999819}" type="datetime1">
              <a:rPr lang="de-DE" smtClean="0"/>
              <a:pPr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Abgerundetes Rechteck 4"/>
          <p:cNvSpPr/>
          <p:nvPr userDrawn="1"/>
        </p:nvSpPr>
        <p:spPr>
          <a:xfrm>
            <a:off x="0" y="0"/>
            <a:ext cx="9144000" cy="6316155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4188" y="730910"/>
            <a:ext cx="3211325" cy="7041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730910"/>
            <a:ext cx="5111750" cy="53952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4188" y="1435100"/>
            <a:ext cx="321132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76881-4F50-A84A-9115-FBD6607278B0}" type="datetime1">
              <a:rPr lang="de-DE" smtClean="0"/>
              <a:pPr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1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730909"/>
            <a:ext cx="5486400" cy="3996665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noFill/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E635-110D-024C-8019-D86FBC88EE78}" type="datetime1">
              <a:rPr lang="de-DE" smtClean="0"/>
              <a:pPr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E5D6D-30B3-694E-A6C6-339717DFA8DA}" type="datetime1">
              <a:rPr lang="de-DE" smtClean="0"/>
              <a:pPr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0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27190" y="1129112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61230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4189" y="274638"/>
            <a:ext cx="637521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839E-3018-9947-A094-AF9696035EB2}" type="datetime1">
              <a:rPr lang="de-DE" smtClean="0"/>
              <a:pPr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Abgerundetes Rechteck 7"/>
          <p:cNvSpPr/>
          <p:nvPr userDrawn="1"/>
        </p:nvSpPr>
        <p:spPr>
          <a:xfrm>
            <a:off x="254189" y="274638"/>
            <a:ext cx="7987518" cy="5919834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bg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180000" tIns="45720" rIns="180000" bIns="45720" rtlCol="0" anchor="ctr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4189" y="1781595"/>
            <a:ext cx="8635622" cy="4412877"/>
          </a:xfrm>
          <a:prstGeom prst="rect">
            <a:avLst/>
          </a:prstGeom>
          <a:noFill/>
          <a:ln>
            <a:noFill/>
          </a:ln>
        </p:spPr>
        <p:txBody>
          <a:bodyPr vert="horz" lIns="180000" tIns="45720" rIns="18000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54188" y="6310670"/>
            <a:ext cx="1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taNormal-Roman"/>
                <a:cs typeface="MetaNormal-Roman"/>
              </a:defRPr>
            </a:lvl1pPr>
          </a:lstStyle>
          <a:p>
            <a:fld id="{EC51FBF8-D34D-7D42-BE41-3E8A183E32CB}" type="datetime1">
              <a:rPr lang="de-DE" smtClean="0"/>
              <a:pPr/>
              <a:t>17.03.2015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74188" y="6310670"/>
            <a:ext cx="5402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taNormal-Roman"/>
                <a:cs typeface="MetaNormal-Roman"/>
              </a:defRPr>
            </a:lvl1pPr>
          </a:lstStyle>
          <a:p>
            <a:r>
              <a:rPr lang="de-DE" dirty="0" err="1" smtClean="0"/>
              <a:t>www.tds-exposure.eu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77024" y="6310670"/>
            <a:ext cx="1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taNormal-Roman"/>
                <a:cs typeface="MetaNormal-Roman"/>
              </a:defRPr>
            </a:lvl1pPr>
          </a:lstStyle>
          <a:p>
            <a:fld id="{375A73D9-D008-AE41-BD17-5EC0248340A3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9" name="Bild 8" descr="FP7-gen-RGB.gif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45584" y="6217287"/>
            <a:ext cx="759437" cy="6178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586751"/>
          </a:solidFill>
          <a:effectLst/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75000"/>
        <a:buFontTx/>
        <a:buBlip>
          <a:blip r:embed="rId15"/>
        </a:buBlip>
        <a:defRPr sz="3200" kern="1200">
          <a:solidFill>
            <a:srgbClr val="282800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82800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82800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82800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82800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h/url?sa=i&amp;rct=j&amp;q=apfelmus&amp;source=images&amp;cd=&amp;cad=rja&amp;docid=WW5ARiqYmH-qzM&amp;tbnid=PkJ1Sg1iETBWWM:&amp;ved=0CAUQjRw&amp;url=http://www.huettenhilfe.de/rezept-apfelmus_1112.html&amp;ei=1mzRUczMGIKtO6emgNgC&amp;bvm=bv.48572450,d.ZWU&amp;psig=AFQjCNGvvsCD80q3MO6QUkXvhXH5Uh1_Dg&amp;ust=1372765773034479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.jpeg"/><Relationship Id="rId7" Type="http://schemas.openxmlformats.org/officeDocument/2006/relationships/image" Target="../media/image5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image" Target="../media/image10.jpeg"/><Relationship Id="rId10" Type="http://schemas.openxmlformats.org/officeDocument/2006/relationships/image" Target="../media/image18.jpeg"/><Relationship Id="rId4" Type="http://schemas.openxmlformats.org/officeDocument/2006/relationships/hyperlink" Target="http://www.google.ch/url?sa=i&amp;rct=j&amp;q=apfelmus&amp;source=images&amp;cd=&amp;cad=rja&amp;docid=WW5ARiqYmH-qzM&amp;tbnid=PkJ1Sg1iETBWWM:&amp;ved=0CAUQjRw&amp;url=http://www.huettenhilfe.de/rezept-apfelmus_1112.html&amp;ei=1mzRUczMGIKtO6emgNgC&amp;bvm=bv.48572450,d.ZWU&amp;psig=AFQjCNGvvsCD80q3MO6QUkXvhXH5Uh1_Dg&amp;ust=1372765773034479" TargetMode="External"/><Relationship Id="rId9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85538" y="2190750"/>
            <a:ext cx="8342267" cy="2419349"/>
          </a:xfrm>
        </p:spPr>
        <p:txBody>
          <a:bodyPr lIns="72000"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Why and How to Manage TDS Data</a:t>
            </a:r>
            <a:br>
              <a:rPr lang="en-US" dirty="0" smtClean="0"/>
            </a:br>
            <a:r>
              <a:rPr lang="en-US" sz="3200" dirty="0" err="1" smtClean="0"/>
              <a:t>FoodCASE</a:t>
            </a:r>
            <a:r>
              <a:rPr lang="en-US" sz="3200" dirty="0" smtClean="0"/>
              <a:t> - </a:t>
            </a:r>
            <a:r>
              <a:rPr lang="en-US" sz="3600" dirty="0" smtClean="0"/>
              <a:t>A TDS Data Management System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4000" dirty="0" smtClean="0"/>
              <a:t>David Weber (ETH Zurich)</a:t>
            </a:r>
            <a:br>
              <a:rPr lang="en-US" sz="40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>
          <a:xfrm>
            <a:off x="746589" y="4953001"/>
            <a:ext cx="7681216" cy="1019174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TDS Workshop, Brussels, 25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March 2015</a:t>
            </a:r>
            <a:endParaRPr lang="fr-FR" sz="2400" b="1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pic>
        <p:nvPicPr>
          <p:cNvPr id="1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685" y="947630"/>
            <a:ext cx="1243120" cy="124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Why to manage TDS </a:t>
            </a:r>
            <a:r>
              <a:rPr lang="en-GB" dirty="0"/>
              <a:t>data</a:t>
            </a:r>
          </a:p>
          <a:p>
            <a:r>
              <a:rPr lang="en-GB" dirty="0"/>
              <a:t>What </a:t>
            </a:r>
            <a:r>
              <a:rPr lang="en-GB" dirty="0" smtClean="0"/>
              <a:t>data </a:t>
            </a:r>
            <a:r>
              <a:rPr lang="en-GB" dirty="0"/>
              <a:t>needs to be </a:t>
            </a:r>
            <a:r>
              <a:rPr lang="en-GB" dirty="0" smtClean="0"/>
              <a:t>managed</a:t>
            </a:r>
            <a:endParaRPr lang="en-GB" dirty="0"/>
          </a:p>
          <a:p>
            <a:r>
              <a:rPr lang="en-GB" dirty="0" smtClean="0"/>
              <a:t>How data </a:t>
            </a:r>
            <a:r>
              <a:rPr lang="en-GB" dirty="0"/>
              <a:t>needs to be managed</a:t>
            </a:r>
          </a:p>
          <a:p>
            <a:r>
              <a:rPr lang="en-GB" dirty="0" smtClean="0"/>
              <a:t>Concepts </a:t>
            </a:r>
            <a:r>
              <a:rPr lang="en-GB" dirty="0" smtClean="0"/>
              <a:t>for data management</a:t>
            </a:r>
            <a:endParaRPr lang="en-GB" dirty="0"/>
          </a:p>
          <a:p>
            <a:r>
              <a:rPr lang="en-GB" dirty="0" smtClean="0"/>
              <a:t>Use </a:t>
            </a:r>
            <a:r>
              <a:rPr lang="en-GB" dirty="0" smtClean="0"/>
              <a:t>cases / Implementation </a:t>
            </a:r>
            <a:r>
              <a:rPr lang="en-GB" dirty="0" smtClean="0"/>
              <a:t>in </a:t>
            </a:r>
            <a:r>
              <a:rPr lang="en-GB" dirty="0" smtClean="0"/>
              <a:t>FoodCASE</a:t>
            </a:r>
            <a:endParaRPr lang="en-GB" dirty="0" smtClean="0"/>
          </a:p>
          <a:p>
            <a:r>
              <a:rPr lang="en-GB" dirty="0" smtClean="0"/>
              <a:t>Data </a:t>
            </a:r>
            <a:r>
              <a:rPr lang="en-GB" dirty="0" smtClean="0"/>
              <a:t>quality </a:t>
            </a:r>
            <a:r>
              <a:rPr lang="en-GB" dirty="0" smtClean="0"/>
              <a:t>in </a:t>
            </a:r>
            <a:r>
              <a:rPr lang="en-GB" dirty="0" smtClean="0"/>
              <a:t>FoodCASE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90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MSc in Computer Science with </a:t>
            </a:r>
            <a:r>
              <a:rPr lang="en-US" dirty="0" smtClean="0"/>
              <a:t>focus </a:t>
            </a:r>
            <a:r>
              <a:rPr lang="en-US" dirty="0"/>
              <a:t>on information systems and business informatics</a:t>
            </a:r>
            <a:endParaRPr lang="en-GB" dirty="0" smtClean="0"/>
          </a:p>
          <a:p>
            <a:r>
              <a:rPr lang="en-GB" dirty="0" smtClean="0"/>
              <a:t>Several years of work experience as software engineer in the financial industry</a:t>
            </a:r>
          </a:p>
          <a:p>
            <a:r>
              <a:rPr lang="en-GB" dirty="0" smtClean="0"/>
              <a:t>PhD student at ETH Zurich</a:t>
            </a:r>
          </a:p>
          <a:p>
            <a:r>
              <a:rPr lang="en-GB" dirty="0"/>
              <a:t>3</a:t>
            </a:r>
            <a:r>
              <a:rPr lang="en-GB" dirty="0" smtClean="0"/>
              <a:t> years experience with food composition and TDS data management system</a:t>
            </a:r>
          </a:p>
          <a:p>
            <a:r>
              <a:rPr lang="en-GB" dirty="0" smtClean="0"/>
              <a:t>Research interest on data quality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David Weber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19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188" y="2348752"/>
            <a:ext cx="8635622" cy="1050685"/>
          </a:xfrm>
        </p:spPr>
        <p:txBody>
          <a:bodyPr>
            <a:normAutofit/>
          </a:bodyPr>
          <a:lstStyle/>
          <a:p>
            <a:r>
              <a:rPr lang="en-GB" dirty="0"/>
              <a:t>Why to manage TDS </a:t>
            </a:r>
            <a:r>
              <a:rPr lang="en-GB" dirty="0" smtClean="0"/>
              <a:t>data?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4188" y="6310670"/>
            <a:ext cx="1620000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903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Preserve </a:t>
            </a:r>
            <a:r>
              <a:rPr lang="en-GB" dirty="0" smtClean="0"/>
              <a:t>data for long-term access</a:t>
            </a:r>
            <a:endParaRPr lang="en-GB" dirty="0"/>
          </a:p>
          <a:p>
            <a:r>
              <a:rPr lang="en-GB" dirty="0" smtClean="0"/>
              <a:t>Increase the visibility of your work</a:t>
            </a:r>
          </a:p>
          <a:p>
            <a:r>
              <a:rPr lang="en-GB" dirty="0"/>
              <a:t>Save time and </a:t>
            </a:r>
            <a:r>
              <a:rPr lang="en-GB" dirty="0" smtClean="0"/>
              <a:t>resources </a:t>
            </a:r>
            <a:r>
              <a:rPr lang="en-GB" dirty="0"/>
              <a:t>in long </a:t>
            </a:r>
            <a:r>
              <a:rPr lang="en-GB" dirty="0" smtClean="0"/>
              <a:t>run</a:t>
            </a:r>
          </a:p>
          <a:p>
            <a:r>
              <a:rPr lang="en-GB" dirty="0" smtClean="0"/>
              <a:t>Enable other to access your data</a:t>
            </a:r>
            <a:br>
              <a:rPr lang="en-GB" dirty="0" smtClean="0"/>
            </a:br>
            <a:r>
              <a:rPr lang="en-GB" dirty="0" smtClean="0"/>
              <a:t>(in a unique way)</a:t>
            </a:r>
          </a:p>
          <a:p>
            <a:r>
              <a:rPr lang="en-GB" dirty="0" smtClean="0"/>
              <a:t>Open </a:t>
            </a:r>
            <a:r>
              <a:rPr lang="en-GB" dirty="0"/>
              <a:t>data means that publicly funded data must be publicly available (EU directive)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to Manage TDS 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04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Enhance </a:t>
            </a:r>
            <a:r>
              <a:rPr lang="en-GB" dirty="0"/>
              <a:t>data security </a:t>
            </a:r>
            <a:endParaRPr lang="en-GB" dirty="0" smtClean="0"/>
          </a:p>
          <a:p>
            <a:r>
              <a:rPr lang="en-GB" dirty="0" smtClean="0"/>
              <a:t>Minimise </a:t>
            </a:r>
            <a:r>
              <a:rPr lang="en-GB" dirty="0"/>
              <a:t>risk of data loss</a:t>
            </a:r>
          </a:p>
          <a:p>
            <a:r>
              <a:rPr lang="en-GB" dirty="0"/>
              <a:t>Meet grant </a:t>
            </a:r>
            <a:r>
              <a:rPr lang="en-GB" dirty="0" smtClean="0"/>
              <a:t>requirements</a:t>
            </a:r>
          </a:p>
          <a:p>
            <a:r>
              <a:rPr lang="en-GB" dirty="0" smtClean="0"/>
              <a:t>See </a:t>
            </a:r>
            <a:r>
              <a:rPr lang="en-GB" dirty="0"/>
              <a:t>data as a product for which funding were </a:t>
            </a:r>
            <a:r>
              <a:rPr lang="en-GB" dirty="0" smtClean="0"/>
              <a:t>used</a:t>
            </a:r>
          </a:p>
          <a:p>
            <a:r>
              <a:rPr lang="en-GB" dirty="0"/>
              <a:t>Documentation of your data (evidence) ensures data integrity and replication</a:t>
            </a:r>
            <a:endParaRPr lang="en-GB" dirty="0" smtClean="0"/>
          </a:p>
          <a:p>
            <a:r>
              <a:rPr lang="en-GB" dirty="0" smtClean="0"/>
              <a:t>Facilitate </a:t>
            </a:r>
            <a:r>
              <a:rPr lang="en-GB" dirty="0"/>
              <a:t>new </a:t>
            </a:r>
            <a:r>
              <a:rPr lang="en-GB" dirty="0" smtClean="0"/>
              <a:t>discoveries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</a:t>
            </a:r>
            <a:r>
              <a:rPr lang="en-GB" dirty="0" smtClean="0"/>
              <a:t>to Manage </a:t>
            </a:r>
            <a:r>
              <a:rPr lang="en-GB" dirty="0"/>
              <a:t>TDS Data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57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123"/>
          <p:cNvSpPr>
            <a:spLocks noChangeArrowheads="1"/>
          </p:cNvSpPr>
          <p:nvPr/>
        </p:nvSpPr>
        <p:spPr bwMode="auto">
          <a:xfrm>
            <a:off x="166255" y="1603744"/>
            <a:ext cx="8723556" cy="4788701"/>
          </a:xfrm>
          <a:prstGeom prst="roundRect">
            <a:avLst>
              <a:gd name="adj" fmla="val 6124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20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</a:t>
            </a:r>
            <a:r>
              <a:rPr lang="en-GB" sz="20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 </a:t>
            </a:r>
            <a:r>
              <a:rPr lang="en-GB" sz="20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Data Application</a:t>
            </a:r>
            <a:endParaRPr lang="de-CH" sz="20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92534" y="2616436"/>
            <a:ext cx="3546851" cy="295813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Food Composition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084168" y="4852246"/>
            <a:ext cx="2520280" cy="114922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TDS Exposure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4168" y="2204864"/>
            <a:ext cx="2520280" cy="114922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Food Consumption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9309" y="4320819"/>
            <a:ext cx="2097508" cy="168226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dirty="0" smtClean="0">
              <a:solidFill>
                <a:schemeClr val="bg1"/>
              </a:solidFill>
            </a:endParaRP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endParaRPr lang="en-GB" dirty="0" smtClean="0">
              <a:solidFill>
                <a:schemeClr val="bg1"/>
              </a:solidFill>
            </a:endParaRP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Food Monitoring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Linkage of Food Items</a:t>
            </a:r>
            <a:endParaRPr lang="en-GB" dirty="0"/>
          </a:p>
        </p:txBody>
      </p:sp>
      <p:sp>
        <p:nvSpPr>
          <p:cNvPr id="4" name="AutoShape 135"/>
          <p:cNvSpPr>
            <a:spLocks noChangeArrowheads="1"/>
          </p:cNvSpPr>
          <p:nvPr/>
        </p:nvSpPr>
        <p:spPr bwMode="auto">
          <a:xfrm>
            <a:off x="1152574" y="4544749"/>
            <a:ext cx="1127042" cy="63759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6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</a:t>
            </a:r>
            <a:endParaRPr lang="de-CH" sz="16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5" name="AutoShape 135"/>
          <p:cNvSpPr>
            <a:spLocks noChangeArrowheads="1"/>
          </p:cNvSpPr>
          <p:nvPr/>
        </p:nvSpPr>
        <p:spPr bwMode="auto">
          <a:xfrm>
            <a:off x="2664742" y="3697932"/>
            <a:ext cx="1127041" cy="63759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6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</a:t>
            </a:r>
            <a:endParaRPr lang="de-CH" sz="16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AutoShape 135"/>
          <p:cNvSpPr>
            <a:spLocks noChangeArrowheads="1"/>
          </p:cNvSpPr>
          <p:nvPr/>
        </p:nvSpPr>
        <p:spPr bwMode="auto">
          <a:xfrm>
            <a:off x="6780787" y="2638276"/>
            <a:ext cx="1127041" cy="63759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6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</a:t>
            </a:r>
            <a:endParaRPr lang="de-CH" sz="16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1" name="AutoShape 135"/>
          <p:cNvSpPr>
            <a:spLocks noChangeArrowheads="1"/>
          </p:cNvSpPr>
          <p:nvPr/>
        </p:nvSpPr>
        <p:spPr bwMode="auto">
          <a:xfrm>
            <a:off x="6780787" y="5287201"/>
            <a:ext cx="1127041" cy="63759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6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</a:t>
            </a:r>
            <a:endParaRPr lang="de-CH" sz="16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81071" y="3832061"/>
            <a:ext cx="144016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Linkage</a:t>
            </a:r>
            <a:endParaRPr lang="en-GB" dirty="0"/>
          </a:p>
        </p:txBody>
      </p:sp>
      <p:cxnSp>
        <p:nvCxnSpPr>
          <p:cNvPr id="13" name="Straight Connector 12"/>
          <p:cNvCxnSpPr>
            <a:stCxn id="5" idx="3"/>
            <a:endCxn id="3" idx="1"/>
          </p:cNvCxnSpPr>
          <p:nvPr/>
        </p:nvCxnSpPr>
        <p:spPr>
          <a:xfrm>
            <a:off x="3791783" y="4016727"/>
            <a:ext cx="108928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3" idx="0"/>
            <a:endCxn id="10" idx="1"/>
          </p:cNvCxnSpPr>
          <p:nvPr/>
        </p:nvCxnSpPr>
        <p:spPr>
          <a:xfrm flipV="1">
            <a:off x="5601151" y="2957071"/>
            <a:ext cx="1179636" cy="87499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3" idx="2"/>
            <a:endCxn id="11" idx="1"/>
          </p:cNvCxnSpPr>
          <p:nvPr/>
        </p:nvCxnSpPr>
        <p:spPr>
          <a:xfrm>
            <a:off x="5601151" y="4201393"/>
            <a:ext cx="1179636" cy="140460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4" idx="0"/>
            <a:endCxn id="5" idx="1"/>
          </p:cNvCxnSpPr>
          <p:nvPr/>
        </p:nvCxnSpPr>
        <p:spPr>
          <a:xfrm flipV="1">
            <a:off x="1716095" y="4016727"/>
            <a:ext cx="948647" cy="52802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3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I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346375" y="2526535"/>
            <a:ext cx="5708200" cy="24108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TDS data is the output of your work and your asset.</a:t>
            </a:r>
          </a:p>
          <a:p>
            <a:pPr algn="ctr"/>
            <a:r>
              <a:rPr lang="en-GB" sz="3200" dirty="0" smtClean="0"/>
              <a:t>Take care of it.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4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188" y="2348752"/>
            <a:ext cx="8635622" cy="1050685"/>
          </a:xfrm>
        </p:spPr>
        <p:txBody>
          <a:bodyPr/>
          <a:lstStyle/>
          <a:p>
            <a:r>
              <a:rPr lang="en-GB" dirty="0" smtClean="0"/>
              <a:t>What Data Needs to be Managed?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4188" y="6310670"/>
            <a:ext cx="1620000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377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Data Needs to be Managed?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10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86894" y="2220686"/>
            <a:ext cx="2553195" cy="2885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Title of Research Paper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04509" y="3325091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4509" y="3477491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94519" y="3629891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04509" y="43166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4509" y="44631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04509" y="46155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4519" y="47679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94519" y="49203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202385" y="2220686"/>
            <a:ext cx="2553195" cy="2885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410010" y="28263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410010" y="29787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400020" y="31311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00020" y="32835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400020" y="39168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400020" y="40692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390030" y="42216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390030" y="43740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400020" y="45225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390030" y="46749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390030" y="48273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931448" y="2220686"/>
            <a:ext cx="2553195" cy="2885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6139073" y="28263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139073" y="29787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129083" y="31311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129083" y="32835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139073" y="343988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139073" y="359228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119093" y="42216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119093" y="43740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129083" y="45225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119093" y="46749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119093" y="48273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119260" y="3592287"/>
            <a:ext cx="2715491" cy="1609105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486894" y="3916878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Introduction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6894" y="2955759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Abstract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202385" y="2456995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Literature Review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202385" y="3547546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Method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931448" y="2456995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Results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31448" y="3847188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Discussion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54189" y="1674421"/>
            <a:ext cx="811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Analogy with a research paper: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755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 animBg="1"/>
      <p:bldP spid="34" grpId="0" animBg="1"/>
      <p:bldP spid="46" grpId="0" animBg="1"/>
      <p:bldP spid="47" grpId="0"/>
      <p:bldP spid="48" grpId="0"/>
      <p:bldP spid="50" grpId="0"/>
      <p:bldP spid="51" grpId="0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Data Needs to be Managed?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86894" y="2220686"/>
            <a:ext cx="2553195" cy="2885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Title of Research Paper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04509" y="3325091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4509" y="3477491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94519" y="3629891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04509" y="43166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4509" y="44631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04509" y="46155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4519" y="47679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94519" y="49203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202385" y="2220686"/>
            <a:ext cx="2553195" cy="2885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410010" y="28263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410010" y="29787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400020" y="31311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00020" y="32835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400020" y="39168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400020" y="40692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390030" y="42216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390030" y="43740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400020" y="45225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390030" y="46749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390030" y="48273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931448" y="2220686"/>
            <a:ext cx="2553195" cy="2885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6139073" y="28263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139073" y="29787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129083" y="31311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129083" y="32835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139073" y="343988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139073" y="359228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119093" y="42216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119093" y="43740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129083" y="45225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119093" y="46749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119093" y="48273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121236" y="3593275"/>
            <a:ext cx="2715491" cy="1609105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486894" y="3916878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Introduction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6894" y="2955759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Abstract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202385" y="2456995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Literature Review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202385" y="3547546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Method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931448" y="2456995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Results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31448" y="3847188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Discussion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54189" y="1674421"/>
            <a:ext cx="811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Analogy with a research paper: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078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/>
      <p:bldP spid="50" grpId="0"/>
      <p:bldP spid="51" grpId="0"/>
      <p:bldP spid="52" grpId="0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Data Needs to be Managed?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7" name="Rectangle 6"/>
          <p:cNvSpPr/>
          <p:nvPr/>
        </p:nvSpPr>
        <p:spPr>
          <a:xfrm>
            <a:off x="486894" y="2220686"/>
            <a:ext cx="2553195" cy="2885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Title of Research Paper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04509" y="3325091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04509" y="3477491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4519" y="3629891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4509" y="43166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4509" y="44631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4509" y="46155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4519" y="47679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94519" y="4920343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202385" y="2220686"/>
            <a:ext cx="2553195" cy="2885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410010" y="28263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10010" y="29787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400020" y="31311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400020" y="32835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400020" y="39168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400020" y="40692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390030" y="42216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390030" y="43740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400020" y="45225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390030" y="46749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390030" y="48273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931448" y="2220686"/>
            <a:ext cx="2553195" cy="28857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16000" rtlCol="0" anchor="t"/>
          <a:lstStyle/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6139073" y="28263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139073" y="29787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129083" y="31311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29083" y="328352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139073" y="343988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139073" y="3592287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119093" y="42216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119093" y="4374078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129083" y="45225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119093" y="46749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119093" y="4827322"/>
            <a:ext cx="21179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3121236" y="3593275"/>
            <a:ext cx="2715491" cy="1609105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486894" y="3916878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Introduction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6894" y="2955759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Abstract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02385" y="2456995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Literature Review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202385" y="3547546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Method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31448" y="2456995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Results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31448" y="3847188"/>
            <a:ext cx="23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Discussion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4189" y="1674421"/>
            <a:ext cx="811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Analogy with a research paper: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23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a TDS work?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13</a:t>
            </a:fld>
            <a:endParaRPr lang="de-DE" dirty="0"/>
          </a:p>
        </p:txBody>
      </p:sp>
      <p:pic>
        <p:nvPicPr>
          <p:cNvPr id="34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2452468" y="3680336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/>
              <a:t>Food A</a:t>
            </a:r>
          </a:p>
          <a:p>
            <a:r>
              <a:rPr lang="de-CH" dirty="0" smtClean="0"/>
              <a:t>Food B</a:t>
            </a:r>
          </a:p>
          <a:p>
            <a:r>
              <a:rPr lang="de-CH" dirty="0" smtClean="0"/>
              <a:t>Food C</a:t>
            </a:r>
          </a:p>
          <a:p>
            <a:r>
              <a:rPr lang="de-CH" dirty="0" smtClean="0"/>
              <a:t>…</a:t>
            </a:r>
            <a:endParaRPr lang="de-CH" dirty="0"/>
          </a:p>
        </p:txBody>
      </p:sp>
      <p:sp>
        <p:nvSpPr>
          <p:cNvPr id="22" name="Right Brace 21"/>
          <p:cNvSpPr/>
          <p:nvPr/>
        </p:nvSpPr>
        <p:spPr>
          <a:xfrm>
            <a:off x="6413809" y="3789978"/>
            <a:ext cx="396044" cy="9307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CH" dirty="0"/>
          </a:p>
        </p:txBody>
      </p:sp>
      <p:sp>
        <p:nvSpPr>
          <p:cNvPr id="23" name="TextBox 6"/>
          <p:cNvSpPr txBox="1"/>
          <p:nvPr/>
        </p:nvSpPr>
        <p:spPr>
          <a:xfrm>
            <a:off x="7411425" y="4070681"/>
            <a:ext cx="157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err="1" smtClean="0"/>
              <a:t>Pooled</a:t>
            </a:r>
            <a:r>
              <a:rPr lang="de-CH" dirty="0" smtClean="0"/>
              <a:t> </a:t>
            </a:r>
            <a:r>
              <a:rPr lang="en-GB" dirty="0" smtClean="0"/>
              <a:t>food</a:t>
            </a:r>
            <a:r>
              <a:rPr lang="de-CH" dirty="0" smtClean="0"/>
              <a:t> X</a:t>
            </a:r>
          </a:p>
        </p:txBody>
      </p:sp>
      <p:sp>
        <p:nvSpPr>
          <p:cNvPr id="24" name="TextBox 9"/>
          <p:cNvSpPr txBox="1"/>
          <p:nvPr/>
        </p:nvSpPr>
        <p:spPr>
          <a:xfrm>
            <a:off x="6664631" y="3605312"/>
            <a:ext cx="70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pool</a:t>
            </a:r>
            <a:endParaRPr lang="de-CH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5" name="Straight Arrow Connector 24"/>
          <p:cNvCxnSpPr>
            <a:stCxn id="33" idx="3"/>
            <a:endCxn id="21" idx="1"/>
          </p:cNvCxnSpPr>
          <p:nvPr/>
        </p:nvCxnSpPr>
        <p:spPr>
          <a:xfrm>
            <a:off x="1046854" y="4280501"/>
            <a:ext cx="140561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5168234" y="3680335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/>
              <a:t>Food A</a:t>
            </a:r>
          </a:p>
          <a:p>
            <a:r>
              <a:rPr lang="de-CH" dirty="0" smtClean="0"/>
              <a:t>Food B</a:t>
            </a:r>
          </a:p>
          <a:p>
            <a:r>
              <a:rPr lang="de-CH" dirty="0" smtClean="0"/>
              <a:t>Food C</a:t>
            </a:r>
          </a:p>
          <a:p>
            <a:r>
              <a:rPr lang="de-CH" dirty="0" smtClean="0"/>
              <a:t>…</a:t>
            </a:r>
            <a:endParaRPr lang="de-CH" dirty="0"/>
          </a:p>
        </p:txBody>
      </p:sp>
      <p:cxnSp>
        <p:nvCxnSpPr>
          <p:cNvPr id="27" name="Straight Arrow Connector 26"/>
          <p:cNvCxnSpPr>
            <a:stCxn id="21" idx="3"/>
            <a:endCxn id="26" idx="1"/>
          </p:cNvCxnSpPr>
          <p:nvPr/>
        </p:nvCxnSpPr>
        <p:spPr>
          <a:xfrm flipV="1">
            <a:off x="3388572" y="4280500"/>
            <a:ext cx="177966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1"/>
          <p:cNvSpPr txBox="1"/>
          <p:nvPr/>
        </p:nvSpPr>
        <p:spPr>
          <a:xfrm>
            <a:off x="3654827" y="3570760"/>
            <a:ext cx="124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</a:t>
            </a: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repare as consumed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9" name="Picture 2" descr="C:\Users\kpresser\AppData\Local\Microsoft\Windows\Temporary Internet Files\Content.IE5\OHPZPXHT\MC900044899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22" y="1981673"/>
            <a:ext cx="1760537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kpresser\AppData\Local\Microsoft\Windows\Temporary Internet Files\Low\Content.IE5\ZS11RWBH\MC90043483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172" y="185626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www.huettenhilfe.de/wp-content/uploads/2007/08/apfelmus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940" y="2068207"/>
            <a:ext cx="1717115" cy="129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kpresser\AppData\Local\Microsoft\Windows\Temporary Internet Files\Content.IE5\4ARY56JZ\MC900439824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9" y="1941097"/>
            <a:ext cx="1543860" cy="154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4"/>
          <p:cNvSpPr txBox="1"/>
          <p:nvPr/>
        </p:nvSpPr>
        <p:spPr>
          <a:xfrm>
            <a:off x="110750" y="3680336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/>
              <a:t>Food 1</a:t>
            </a:r>
          </a:p>
          <a:p>
            <a:r>
              <a:rPr lang="de-CH" dirty="0" smtClean="0"/>
              <a:t>Food 2</a:t>
            </a:r>
          </a:p>
          <a:p>
            <a:r>
              <a:rPr lang="de-CH" dirty="0" smtClean="0"/>
              <a:t>Food 3</a:t>
            </a:r>
          </a:p>
          <a:p>
            <a:r>
              <a:rPr lang="de-CH" dirty="0" smtClean="0"/>
              <a:t>…</a:t>
            </a:r>
            <a:endParaRPr lang="de-CH" dirty="0"/>
          </a:p>
        </p:txBody>
      </p:sp>
      <p:sp>
        <p:nvSpPr>
          <p:cNvPr id="36" name="TextBox 21"/>
          <p:cNvSpPr txBox="1"/>
          <p:nvPr/>
        </p:nvSpPr>
        <p:spPr>
          <a:xfrm>
            <a:off x="1126085" y="3847759"/>
            <a:ext cx="124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plan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7" name="Picture 3" descr="C:\Users\kpresser\AppData\Local\Microsoft\Windows\Temporary Internet Files\Low\Content.IE5\ZS11RWBH\MC90043483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588" y="1855777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16"/>
          <p:cNvSpPr txBox="1"/>
          <p:nvPr/>
        </p:nvSpPr>
        <p:spPr>
          <a:xfrm>
            <a:off x="1017029" y="4397551"/>
            <a:ext cx="1465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Collect food according to consumption info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3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a TDS work?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10" name="TextBox 6"/>
          <p:cNvSpPr txBox="1"/>
          <p:nvPr/>
        </p:nvSpPr>
        <p:spPr>
          <a:xfrm>
            <a:off x="574814" y="4099440"/>
            <a:ext cx="161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err="1" smtClean="0"/>
              <a:t>Pooled</a:t>
            </a:r>
            <a:r>
              <a:rPr lang="de-CH" dirty="0" smtClean="0"/>
              <a:t> </a:t>
            </a:r>
            <a:r>
              <a:rPr lang="en-GB" dirty="0" smtClean="0"/>
              <a:t>food</a:t>
            </a:r>
            <a:r>
              <a:rPr lang="de-CH" dirty="0" smtClean="0"/>
              <a:t> X</a:t>
            </a:r>
          </a:p>
        </p:txBody>
      </p:sp>
      <p:cxnSp>
        <p:nvCxnSpPr>
          <p:cNvPr id="11" name="Straight Arrow Connector 10"/>
          <p:cNvCxnSpPr>
            <a:stCxn id="10" idx="3"/>
            <a:endCxn id="16" idx="1"/>
          </p:cNvCxnSpPr>
          <p:nvPr/>
        </p:nvCxnSpPr>
        <p:spPr>
          <a:xfrm>
            <a:off x="2185055" y="4284106"/>
            <a:ext cx="125831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0"/>
          <p:cNvSpPr txBox="1"/>
          <p:nvPr/>
        </p:nvSpPr>
        <p:spPr>
          <a:xfrm>
            <a:off x="2330566" y="4468772"/>
            <a:ext cx="96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analyse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7"/>
          <p:cNvSpPr txBox="1"/>
          <p:nvPr/>
        </p:nvSpPr>
        <p:spPr>
          <a:xfrm>
            <a:off x="3443370" y="396094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Nutrient values</a:t>
            </a:r>
          </a:p>
          <a:p>
            <a:r>
              <a:rPr lang="en-GB" dirty="0" smtClean="0"/>
              <a:t>Contaminant values</a:t>
            </a:r>
            <a:endParaRPr lang="en-GB" dirty="0"/>
          </a:p>
        </p:txBody>
      </p:sp>
      <p:sp>
        <p:nvSpPr>
          <p:cNvPr id="27" name="TextBox 17"/>
          <p:cNvSpPr txBox="1"/>
          <p:nvPr/>
        </p:nvSpPr>
        <p:spPr>
          <a:xfrm>
            <a:off x="6481171" y="4099440"/>
            <a:ext cx="189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Recommendation</a:t>
            </a:r>
            <a:endParaRPr lang="en-GB" dirty="0"/>
          </a:p>
        </p:txBody>
      </p:sp>
      <p:cxnSp>
        <p:nvCxnSpPr>
          <p:cNvPr id="28" name="Straight Arrow Connector 27"/>
          <p:cNvCxnSpPr>
            <a:stCxn id="16" idx="3"/>
            <a:endCxn id="27" idx="1"/>
          </p:cNvCxnSpPr>
          <p:nvPr/>
        </p:nvCxnSpPr>
        <p:spPr>
          <a:xfrm>
            <a:off x="5531602" y="4284106"/>
            <a:ext cx="9495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2"/>
          <p:cNvSpPr txBox="1"/>
          <p:nvPr/>
        </p:nvSpPr>
        <p:spPr>
          <a:xfrm>
            <a:off x="5389097" y="4456544"/>
            <a:ext cx="123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Assess risk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kpresser\AppData\Local\Microsoft\Windows\Temporary Internet Files\Content.IE5\4ARY56JZ\MC900334070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26" y="2532469"/>
            <a:ext cx="1072571" cy="135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kpresser\AppData\Local\Microsoft\Windows\Temporary Internet Files\Content.IE5\4ARY56JZ\MP900387957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986" y="2536507"/>
            <a:ext cx="1828800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92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of TDS 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7" name="TextBox 23"/>
          <p:cNvSpPr txBox="1"/>
          <p:nvPr/>
        </p:nvSpPr>
        <p:spPr>
          <a:xfrm>
            <a:off x="861539" y="4818703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rgbClr val="FF0000"/>
                </a:solidFill>
              </a:rPr>
              <a:t>Consumption</a:t>
            </a:r>
            <a:r>
              <a:rPr lang="de-CH" dirty="0" smtClean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information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2099813" y="295514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rgbClr val="FF0000"/>
                </a:solidFill>
              </a:rPr>
              <a:t>Sampling information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3561225" y="2308815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rgbClr val="FF0000"/>
                </a:solidFill>
              </a:rPr>
              <a:t>Preparation</a:t>
            </a:r>
            <a:r>
              <a:rPr lang="de-CH" dirty="0" smtClean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information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5323390" y="2955146"/>
            <a:ext cx="1441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FF0000"/>
                </a:solidFill>
              </a:rPr>
              <a:t>Pooling information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6286296" y="3815669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>
                <a:solidFill>
                  <a:srgbClr val="FF0000"/>
                </a:solidFill>
              </a:rPr>
              <a:t>Analysis </a:t>
            </a:r>
            <a:r>
              <a:rPr lang="de-CH" dirty="0" err="1" smtClean="0">
                <a:solidFill>
                  <a:srgbClr val="FF0000"/>
                </a:solidFill>
              </a:rPr>
              <a:t>information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12" name="Flowchart: Magnetic Disk 11"/>
          <p:cNvSpPr/>
          <p:nvPr/>
        </p:nvSpPr>
        <p:spPr>
          <a:xfrm>
            <a:off x="3539349" y="3986435"/>
            <a:ext cx="1483913" cy="1478599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TDS Data Repository</a:t>
            </a:r>
            <a:endParaRPr lang="en-GB" dirty="0"/>
          </a:p>
        </p:txBody>
      </p:sp>
      <p:sp>
        <p:nvSpPr>
          <p:cNvPr id="13" name="TextBox 24"/>
          <p:cNvSpPr txBox="1"/>
          <p:nvPr/>
        </p:nvSpPr>
        <p:spPr>
          <a:xfrm>
            <a:off x="1039664" y="3815669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rgbClr val="FF0000"/>
                </a:solidFill>
              </a:rPr>
              <a:t>Food information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6381296" y="4680202"/>
            <a:ext cx="176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err="1" smtClean="0">
                <a:solidFill>
                  <a:srgbClr val="FF0000"/>
                </a:solidFill>
              </a:rPr>
              <a:t>Substance</a:t>
            </a:r>
            <a:r>
              <a:rPr lang="de-CH" dirty="0" smtClean="0">
                <a:solidFill>
                  <a:srgbClr val="FF0000"/>
                </a:solidFill>
              </a:rPr>
              <a:t> value </a:t>
            </a:r>
            <a:r>
              <a:rPr lang="de-CH" dirty="0" err="1" smtClean="0">
                <a:solidFill>
                  <a:srgbClr val="FF0000"/>
                </a:solidFill>
              </a:rPr>
              <a:t>information</a:t>
            </a:r>
            <a:endParaRPr lang="de-CH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>
            <a:stCxn id="7" idx="3"/>
            <a:endCxn id="12" idx="2"/>
          </p:cNvCxnSpPr>
          <p:nvPr/>
        </p:nvCxnSpPr>
        <p:spPr>
          <a:xfrm flipV="1">
            <a:off x="2301699" y="4725735"/>
            <a:ext cx="1237650" cy="416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3" idx="3"/>
            <a:endCxn id="12" idx="2"/>
          </p:cNvCxnSpPr>
          <p:nvPr/>
        </p:nvCxnSpPr>
        <p:spPr>
          <a:xfrm>
            <a:off x="2479824" y="4138835"/>
            <a:ext cx="1059525" cy="586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3"/>
            <a:endCxn id="12" idx="1"/>
          </p:cNvCxnSpPr>
          <p:nvPr/>
        </p:nvCxnSpPr>
        <p:spPr>
          <a:xfrm>
            <a:off x="3395957" y="3278312"/>
            <a:ext cx="885349" cy="7081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2"/>
            <a:endCxn id="12" idx="1"/>
          </p:cNvCxnSpPr>
          <p:nvPr/>
        </p:nvCxnSpPr>
        <p:spPr>
          <a:xfrm>
            <a:off x="4281305" y="2955146"/>
            <a:ext cx="1" cy="10312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1"/>
            <a:endCxn id="12" idx="1"/>
          </p:cNvCxnSpPr>
          <p:nvPr/>
        </p:nvCxnSpPr>
        <p:spPr>
          <a:xfrm flipH="1">
            <a:off x="4281306" y="3278312"/>
            <a:ext cx="1042084" cy="7081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1" idx="1"/>
            <a:endCxn id="12" idx="4"/>
          </p:cNvCxnSpPr>
          <p:nvPr/>
        </p:nvCxnSpPr>
        <p:spPr>
          <a:xfrm flipH="1">
            <a:off x="5023262" y="4138835"/>
            <a:ext cx="1263034" cy="586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4" idx="1"/>
            <a:endCxn id="12" idx="4"/>
          </p:cNvCxnSpPr>
          <p:nvPr/>
        </p:nvCxnSpPr>
        <p:spPr>
          <a:xfrm flipH="1" flipV="1">
            <a:off x="5023262" y="4725735"/>
            <a:ext cx="1358034" cy="2776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57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4714" y="59943"/>
            <a:ext cx="5633989" cy="625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4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II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4188" y="6310670"/>
            <a:ext cx="1620000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787165" y="2641179"/>
            <a:ext cx="4926407" cy="1831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Value documentation is crucial for scientific evidence.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562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Until now every country did its own TDS and collected data according to their requirements.</a:t>
            </a:r>
          </a:p>
          <a:p>
            <a:r>
              <a:rPr lang="en-GB" dirty="0" smtClean="0"/>
              <a:t>One goal in the TDS-Exposure project is to establish recommendations what data should be collected.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Data Needs to be Managed?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18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62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Data Needs to be Managed?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19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8" t="6299" r="23311" b="11001"/>
          <a:stretch/>
        </p:blipFill>
        <p:spPr bwMode="auto">
          <a:xfrm>
            <a:off x="2502568" y="271361"/>
            <a:ext cx="6387243" cy="6206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9" r="42971" b="36841"/>
          <a:stretch/>
        </p:blipFill>
        <p:spPr bwMode="auto">
          <a:xfrm>
            <a:off x="85538" y="1888958"/>
            <a:ext cx="8459183" cy="3801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21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The following numbers were identified:</a:t>
            </a:r>
          </a:p>
          <a:p>
            <a:r>
              <a:rPr lang="en-GB" dirty="0" smtClean="0"/>
              <a:t>200 foods</a:t>
            </a:r>
          </a:p>
          <a:p>
            <a:r>
              <a:rPr lang="en-GB" dirty="0" smtClean="0"/>
              <a:t>96 attributes per food and 49 for one compound value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Example: </a:t>
            </a:r>
          </a:p>
          <a:p>
            <a:pPr marL="0" indent="0">
              <a:buNone/>
            </a:pPr>
            <a:r>
              <a:rPr lang="en-GB" dirty="0" smtClean="0"/>
              <a:t>200 food items with about 10 compounds -&gt; at least 117’200 data points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Data Amount Needs to be Managed?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20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40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III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6" name="Rounded Rectangle 5"/>
          <p:cNvSpPr/>
          <p:nvPr/>
        </p:nvSpPr>
        <p:spPr>
          <a:xfrm rot="20632952">
            <a:off x="1787165" y="2641179"/>
            <a:ext cx="4926407" cy="1831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Use a feasible tool to manage your TDS and make your data sustainable.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1267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1402" y="2571585"/>
            <a:ext cx="8635622" cy="1050685"/>
          </a:xfrm>
        </p:spPr>
        <p:txBody>
          <a:bodyPr/>
          <a:lstStyle/>
          <a:p>
            <a:r>
              <a:rPr lang="en-GB" dirty="0" smtClean="0"/>
              <a:t>How Data Needs to be Managed?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www.tds-exposure.eu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34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Entity = Real world object such as chair or table</a:t>
            </a:r>
          </a:p>
          <a:p>
            <a:r>
              <a:rPr lang="en-GB" dirty="0" smtClean="0"/>
              <a:t>Data Levels = Different stages that data go through in a database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TDS Data Entities and Levels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www.tds-exposure.eu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6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TDS Data Entities and Levels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www.tds-exposure.eu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6" name="Text Box 30"/>
          <p:cNvSpPr txBox="1"/>
          <p:nvPr/>
        </p:nvSpPr>
        <p:spPr>
          <a:xfrm>
            <a:off x="3505340" y="1978745"/>
            <a:ext cx="1767840" cy="47625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48DD4"/>
                </a:solidFill>
                <a:ea typeface="Calibri"/>
                <a:cs typeface="Times New Roman"/>
              </a:rPr>
              <a:t>Single Sample Food</a:t>
            </a:r>
            <a:endParaRPr lang="de-CH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1730515" y="3808815"/>
            <a:ext cx="5448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Box 5"/>
          <p:cNvSpPr txBox="1"/>
          <p:nvPr/>
        </p:nvSpPr>
        <p:spPr>
          <a:xfrm>
            <a:off x="5477333" y="1978745"/>
            <a:ext cx="1723708" cy="28511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GB" sz="1600" dirty="0">
                <a:solidFill>
                  <a:prstClr val="black"/>
                </a:solidFill>
                <a:ea typeface="Calibri"/>
                <a:cs typeface="Times New Roman"/>
              </a:rPr>
              <a:t>Sample </a:t>
            </a:r>
            <a:r>
              <a:rPr lang="en-GB" sz="1600" dirty="0" smtClean="0">
                <a:solidFill>
                  <a:prstClr val="black"/>
                </a:solidFill>
                <a:ea typeface="Calibri"/>
                <a:cs typeface="Times New Roman"/>
              </a:rPr>
              <a:t>level</a:t>
            </a:r>
            <a:endParaRPr lang="de-CH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9" name="Text Box 5"/>
          <p:cNvSpPr txBox="1"/>
          <p:nvPr/>
        </p:nvSpPr>
        <p:spPr>
          <a:xfrm>
            <a:off x="5338585" y="3872950"/>
            <a:ext cx="1863090" cy="28511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algn="r">
              <a:spcAft>
                <a:spcPts val="0"/>
              </a:spcAft>
              <a:defRPr sz="1200">
                <a:effectLst/>
                <a:ea typeface="Calibri"/>
                <a:cs typeface="Times New Roman"/>
              </a:defRPr>
            </a:lvl1pPr>
          </a:lstStyle>
          <a:p>
            <a:r>
              <a:rPr lang="en-GB" sz="1600" dirty="0" smtClean="0">
                <a:solidFill>
                  <a:prstClr val="black"/>
                </a:solidFill>
              </a:rPr>
              <a:t>Analysed value level</a:t>
            </a:r>
            <a:endParaRPr lang="de-CH" sz="1600" dirty="0">
              <a:solidFill>
                <a:prstClr val="black"/>
              </a:solidFill>
            </a:endParaRPr>
          </a:p>
        </p:txBody>
      </p:sp>
      <p:sp>
        <p:nvSpPr>
          <p:cNvPr id="60" name="Text Box 30"/>
          <p:cNvSpPr txBox="1"/>
          <p:nvPr/>
        </p:nvSpPr>
        <p:spPr>
          <a:xfrm>
            <a:off x="3479940" y="3937085"/>
            <a:ext cx="1814830" cy="47625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48DD4"/>
                </a:solidFill>
                <a:ea typeface="Calibri"/>
                <a:cs typeface="Times New Roman"/>
              </a:rPr>
              <a:t>Analysed Food</a:t>
            </a:r>
            <a:endParaRPr lang="de-CH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ctr"/>
            <a:r>
              <a:rPr lang="en-GB" sz="1400" dirty="0">
                <a:solidFill>
                  <a:srgbClr val="548DD4"/>
                </a:solidFill>
                <a:ea typeface="Calibri"/>
                <a:cs typeface="Times New Roman"/>
              </a:rPr>
              <a:t>e.g. </a:t>
            </a:r>
            <a:r>
              <a:rPr lang="en-GB" sz="1400" dirty="0" smtClean="0">
                <a:solidFill>
                  <a:srgbClr val="548DD4"/>
                </a:solidFill>
                <a:ea typeface="Calibri"/>
                <a:cs typeface="Times New Roman"/>
              </a:rPr>
              <a:t>apple, raw</a:t>
            </a:r>
            <a:endParaRPr lang="de-CH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61" name="Text Box 30"/>
          <p:cNvSpPr txBox="1"/>
          <p:nvPr/>
        </p:nvSpPr>
        <p:spPr>
          <a:xfrm>
            <a:off x="1476375" y="5064210"/>
            <a:ext cx="1414285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 dirty="0">
                <a:solidFill>
                  <a:srgbClr val="558ED5"/>
                </a:solidFill>
                <a:ea typeface="Calibri"/>
              </a:rPr>
              <a:t>e.g. </a:t>
            </a:r>
            <a:r>
              <a:rPr lang="en-GB" sz="1400" dirty="0" smtClean="0">
                <a:solidFill>
                  <a:srgbClr val="558ED5"/>
                </a:solidFill>
                <a:ea typeface="Calibri"/>
              </a:rPr>
              <a:t>0.3 g </a:t>
            </a:r>
            <a:r>
              <a:rPr lang="en-GB" sz="1400" dirty="0">
                <a:solidFill>
                  <a:srgbClr val="558ED5"/>
                </a:solidFill>
                <a:ea typeface="Calibri"/>
              </a:rPr>
              <a:t>protein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62" name="Text Box 30"/>
          <p:cNvSpPr txBox="1"/>
          <p:nvPr/>
        </p:nvSpPr>
        <p:spPr>
          <a:xfrm>
            <a:off x="2981325" y="5064211"/>
            <a:ext cx="1407935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 dirty="0">
                <a:solidFill>
                  <a:srgbClr val="558ED5"/>
                </a:solidFill>
                <a:ea typeface="Calibri"/>
              </a:rPr>
              <a:t>e.g. </a:t>
            </a:r>
            <a:r>
              <a:rPr lang="en-GB" sz="1400" dirty="0" smtClean="0">
                <a:solidFill>
                  <a:srgbClr val="558ED5"/>
                </a:solidFill>
                <a:ea typeface="Calibri"/>
              </a:rPr>
              <a:t>5 mg </a:t>
            </a:r>
            <a:r>
              <a:rPr lang="en-GB" sz="1400" dirty="0">
                <a:solidFill>
                  <a:srgbClr val="558ED5"/>
                </a:solidFill>
                <a:ea typeface="Calibri"/>
              </a:rPr>
              <a:t>vitamin C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63" name="Text Box 30"/>
          <p:cNvSpPr txBox="1"/>
          <p:nvPr/>
        </p:nvSpPr>
        <p:spPr>
          <a:xfrm>
            <a:off x="4550550" y="5064212"/>
            <a:ext cx="1406030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 dirty="0">
                <a:solidFill>
                  <a:srgbClr val="558ED5"/>
                </a:solidFill>
                <a:ea typeface="Calibri"/>
              </a:rPr>
              <a:t>e.g. 1mg mercury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64" name="Text Box 30"/>
          <p:cNvSpPr txBox="1"/>
          <p:nvPr/>
        </p:nvSpPr>
        <p:spPr>
          <a:xfrm>
            <a:off x="6055501" y="5064212"/>
            <a:ext cx="1406030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>
                <a:solidFill>
                  <a:srgbClr val="558ED5"/>
                </a:solidFill>
                <a:ea typeface="Calibri"/>
              </a:rPr>
              <a:t>e.g. 2mg selenium</a:t>
            </a:r>
            <a:endParaRPr lang="de-CH" sz="140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cxnSp>
        <p:nvCxnSpPr>
          <p:cNvPr id="65" name="Straight Connector 64"/>
          <p:cNvCxnSpPr>
            <a:stCxn id="60" idx="2"/>
            <a:endCxn id="61" idx="0"/>
          </p:cNvCxnSpPr>
          <p:nvPr/>
        </p:nvCxnSpPr>
        <p:spPr>
          <a:xfrm flipH="1">
            <a:off x="2183518" y="4413335"/>
            <a:ext cx="2203837" cy="650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2" idx="0"/>
            <a:endCxn id="60" idx="2"/>
          </p:cNvCxnSpPr>
          <p:nvPr/>
        </p:nvCxnSpPr>
        <p:spPr>
          <a:xfrm flipV="1">
            <a:off x="3685293" y="4413335"/>
            <a:ext cx="702062" cy="650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63" idx="0"/>
            <a:endCxn id="60" idx="2"/>
          </p:cNvCxnSpPr>
          <p:nvPr/>
        </p:nvCxnSpPr>
        <p:spPr>
          <a:xfrm flipH="1" flipV="1">
            <a:off x="4387355" y="4413335"/>
            <a:ext cx="866210" cy="650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64" idx="0"/>
            <a:endCxn id="60" idx="2"/>
          </p:cNvCxnSpPr>
          <p:nvPr/>
        </p:nvCxnSpPr>
        <p:spPr>
          <a:xfrm flipH="1" flipV="1">
            <a:off x="4387355" y="4413335"/>
            <a:ext cx="2371161" cy="650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730515" y="1944455"/>
            <a:ext cx="5448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30"/>
          <p:cNvSpPr txBox="1"/>
          <p:nvPr/>
        </p:nvSpPr>
        <p:spPr>
          <a:xfrm>
            <a:off x="3503435" y="2617555"/>
            <a:ext cx="1767840" cy="47625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48DD4"/>
                </a:solidFill>
                <a:ea typeface="Calibri"/>
                <a:cs typeface="Times New Roman"/>
              </a:rPr>
              <a:t>Prepared Sample Food</a:t>
            </a:r>
            <a:endParaRPr lang="de-CH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71" name="Text Box 30"/>
          <p:cNvSpPr txBox="1"/>
          <p:nvPr/>
        </p:nvSpPr>
        <p:spPr>
          <a:xfrm>
            <a:off x="3503435" y="3244385"/>
            <a:ext cx="1767840" cy="47625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>
                <a:solidFill>
                  <a:srgbClr val="548DD4"/>
                </a:solidFill>
                <a:ea typeface="Calibri"/>
                <a:cs typeface="Times New Roman"/>
              </a:rPr>
              <a:t>Pooled Sample Food</a:t>
            </a:r>
            <a:endParaRPr lang="de-CH" sz="140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cxnSp>
        <p:nvCxnSpPr>
          <p:cNvPr id="72" name="Straight Arrow Connector 71"/>
          <p:cNvCxnSpPr>
            <a:stCxn id="56" idx="2"/>
            <a:endCxn id="70" idx="0"/>
          </p:cNvCxnSpPr>
          <p:nvPr/>
        </p:nvCxnSpPr>
        <p:spPr>
          <a:xfrm flipH="1">
            <a:off x="4387355" y="2454995"/>
            <a:ext cx="1905" cy="1625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70" idx="2"/>
            <a:endCxn id="71" idx="0"/>
          </p:cNvCxnSpPr>
          <p:nvPr/>
        </p:nvCxnSpPr>
        <p:spPr>
          <a:xfrm>
            <a:off x="4387355" y="3093805"/>
            <a:ext cx="0" cy="150580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1" idx="2"/>
            <a:endCxn id="60" idx="0"/>
          </p:cNvCxnSpPr>
          <p:nvPr/>
        </p:nvCxnSpPr>
        <p:spPr>
          <a:xfrm>
            <a:off x="4387355" y="3720635"/>
            <a:ext cx="0" cy="216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6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TDS Data Entities and Levels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www.tds-exposure.eu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720355" y="4288025"/>
            <a:ext cx="5448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5"/>
          <p:cNvSpPr txBox="1"/>
          <p:nvPr/>
        </p:nvSpPr>
        <p:spPr>
          <a:xfrm>
            <a:off x="5338585" y="4326125"/>
            <a:ext cx="1863090" cy="28511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algn="r">
              <a:spcAft>
                <a:spcPts val="0"/>
              </a:spcAft>
              <a:defRPr sz="1200">
                <a:effectLst/>
                <a:ea typeface="Calibri"/>
                <a:cs typeface="Times New Roman"/>
              </a:defRPr>
            </a:lvl1pPr>
          </a:lstStyle>
          <a:p>
            <a:r>
              <a:rPr lang="en-GB" sz="1600" dirty="0" smtClean="0">
                <a:solidFill>
                  <a:prstClr val="black"/>
                </a:solidFill>
              </a:rPr>
              <a:t>Data usage level</a:t>
            </a:r>
            <a:endParaRPr lang="de-CH" sz="1600" dirty="0">
              <a:solidFill>
                <a:prstClr val="black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724661" y="1714372"/>
            <a:ext cx="5448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5"/>
          <p:cNvSpPr txBox="1"/>
          <p:nvPr/>
        </p:nvSpPr>
        <p:spPr>
          <a:xfrm>
            <a:off x="5332731" y="1778507"/>
            <a:ext cx="1863090" cy="28511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algn="r">
              <a:spcAft>
                <a:spcPts val="0"/>
              </a:spcAft>
              <a:defRPr sz="1200">
                <a:effectLst/>
                <a:ea typeface="Calibri"/>
                <a:cs typeface="Times New Roman"/>
              </a:defRPr>
            </a:lvl1pPr>
          </a:lstStyle>
          <a:p>
            <a:r>
              <a:rPr lang="en-GB" sz="1600" dirty="0" smtClean="0">
                <a:solidFill>
                  <a:prstClr val="black"/>
                </a:solidFill>
              </a:rPr>
              <a:t>Analysed value level</a:t>
            </a:r>
            <a:endParaRPr lang="de-CH" sz="1600" dirty="0">
              <a:solidFill>
                <a:prstClr val="black"/>
              </a:solidFill>
            </a:endParaRPr>
          </a:p>
        </p:txBody>
      </p:sp>
      <p:sp>
        <p:nvSpPr>
          <p:cNvPr id="23" name="Text Box 30"/>
          <p:cNvSpPr txBox="1"/>
          <p:nvPr/>
        </p:nvSpPr>
        <p:spPr>
          <a:xfrm>
            <a:off x="3474086" y="1842642"/>
            <a:ext cx="1814830" cy="47625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48DD4"/>
                </a:solidFill>
                <a:ea typeface="Calibri"/>
                <a:cs typeface="Times New Roman"/>
              </a:rPr>
              <a:t>Analysed Food</a:t>
            </a:r>
            <a:endParaRPr lang="de-CH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ctr"/>
            <a:r>
              <a:rPr lang="en-GB" sz="1400" dirty="0">
                <a:solidFill>
                  <a:srgbClr val="548DD4"/>
                </a:solidFill>
                <a:ea typeface="Calibri"/>
                <a:cs typeface="Times New Roman"/>
              </a:rPr>
              <a:t>e.g. </a:t>
            </a:r>
            <a:r>
              <a:rPr lang="en-GB" sz="1400" dirty="0" smtClean="0">
                <a:solidFill>
                  <a:srgbClr val="548DD4"/>
                </a:solidFill>
                <a:ea typeface="Calibri"/>
                <a:cs typeface="Times New Roman"/>
              </a:rPr>
              <a:t>apple, raw</a:t>
            </a:r>
            <a:endParaRPr lang="de-CH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4" name="Text Box 30"/>
          <p:cNvSpPr txBox="1"/>
          <p:nvPr/>
        </p:nvSpPr>
        <p:spPr>
          <a:xfrm>
            <a:off x="1470521" y="2969767"/>
            <a:ext cx="1414285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 dirty="0">
                <a:solidFill>
                  <a:srgbClr val="558ED5"/>
                </a:solidFill>
                <a:ea typeface="Calibri"/>
              </a:rPr>
              <a:t>e.g. </a:t>
            </a:r>
            <a:r>
              <a:rPr lang="en-GB" sz="1400" dirty="0" smtClean="0">
                <a:solidFill>
                  <a:srgbClr val="558ED5"/>
                </a:solidFill>
                <a:ea typeface="Calibri"/>
              </a:rPr>
              <a:t>0.3 g </a:t>
            </a:r>
            <a:r>
              <a:rPr lang="en-GB" sz="1400" dirty="0">
                <a:solidFill>
                  <a:srgbClr val="558ED5"/>
                </a:solidFill>
                <a:ea typeface="Calibri"/>
              </a:rPr>
              <a:t>protein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25" name="Text Box 30"/>
          <p:cNvSpPr txBox="1"/>
          <p:nvPr/>
        </p:nvSpPr>
        <p:spPr>
          <a:xfrm>
            <a:off x="2975471" y="2969768"/>
            <a:ext cx="1407935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 dirty="0">
                <a:solidFill>
                  <a:srgbClr val="558ED5"/>
                </a:solidFill>
                <a:ea typeface="Calibri"/>
              </a:rPr>
              <a:t>e.g. </a:t>
            </a:r>
            <a:r>
              <a:rPr lang="en-GB" sz="1400" dirty="0" smtClean="0">
                <a:solidFill>
                  <a:srgbClr val="558ED5"/>
                </a:solidFill>
                <a:ea typeface="Calibri"/>
              </a:rPr>
              <a:t>5 mg </a:t>
            </a:r>
            <a:r>
              <a:rPr lang="en-GB" sz="1400" dirty="0">
                <a:solidFill>
                  <a:srgbClr val="558ED5"/>
                </a:solidFill>
                <a:ea typeface="Calibri"/>
              </a:rPr>
              <a:t>vitamin C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26" name="Text Box 30"/>
          <p:cNvSpPr txBox="1"/>
          <p:nvPr/>
        </p:nvSpPr>
        <p:spPr>
          <a:xfrm>
            <a:off x="4544696" y="2969769"/>
            <a:ext cx="1406030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 dirty="0">
                <a:solidFill>
                  <a:srgbClr val="558ED5"/>
                </a:solidFill>
                <a:ea typeface="Calibri"/>
              </a:rPr>
              <a:t>e.g. 1mg mercury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27" name="Text Box 30"/>
          <p:cNvSpPr txBox="1"/>
          <p:nvPr/>
        </p:nvSpPr>
        <p:spPr>
          <a:xfrm>
            <a:off x="6049647" y="2969769"/>
            <a:ext cx="1406030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>
                <a:solidFill>
                  <a:srgbClr val="558ED5"/>
                </a:solidFill>
                <a:ea typeface="Calibri"/>
              </a:rPr>
              <a:t>e.g. 2mg selenium</a:t>
            </a:r>
            <a:endParaRPr lang="de-CH" sz="140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cxnSp>
        <p:nvCxnSpPr>
          <p:cNvPr id="28" name="Straight Connector 27"/>
          <p:cNvCxnSpPr>
            <a:stCxn id="23" idx="2"/>
            <a:endCxn id="24" idx="0"/>
          </p:cNvCxnSpPr>
          <p:nvPr/>
        </p:nvCxnSpPr>
        <p:spPr>
          <a:xfrm flipH="1">
            <a:off x="2177664" y="2318892"/>
            <a:ext cx="2203837" cy="650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5" idx="0"/>
            <a:endCxn id="23" idx="2"/>
          </p:cNvCxnSpPr>
          <p:nvPr/>
        </p:nvCxnSpPr>
        <p:spPr>
          <a:xfrm flipV="1">
            <a:off x="3679439" y="2318892"/>
            <a:ext cx="702062" cy="650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6" idx="0"/>
            <a:endCxn id="23" idx="2"/>
          </p:cNvCxnSpPr>
          <p:nvPr/>
        </p:nvCxnSpPr>
        <p:spPr>
          <a:xfrm flipH="1" flipV="1">
            <a:off x="4381501" y="2318892"/>
            <a:ext cx="866210" cy="650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7" idx="0"/>
            <a:endCxn id="23" idx="2"/>
          </p:cNvCxnSpPr>
          <p:nvPr/>
        </p:nvCxnSpPr>
        <p:spPr>
          <a:xfrm flipH="1" flipV="1">
            <a:off x="4381501" y="2318892"/>
            <a:ext cx="2371161" cy="650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12" descr="eth_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Bild 7" descr="EuroFIR Logo (final - Version 3)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Box 30"/>
          <p:cNvSpPr txBox="1"/>
          <p:nvPr/>
        </p:nvSpPr>
        <p:spPr>
          <a:xfrm>
            <a:off x="3474086" y="4634607"/>
            <a:ext cx="1814830" cy="47625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48DD4"/>
                </a:solidFill>
                <a:ea typeface="Calibri"/>
                <a:cs typeface="Times New Roman"/>
              </a:rPr>
              <a:t>Analysed Food</a:t>
            </a:r>
            <a:endParaRPr lang="de-CH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ctr"/>
            <a:r>
              <a:rPr lang="en-GB" sz="1400" dirty="0">
                <a:solidFill>
                  <a:srgbClr val="548DD4"/>
                </a:solidFill>
                <a:ea typeface="Calibri"/>
                <a:cs typeface="Times New Roman"/>
              </a:rPr>
              <a:t>e.g. </a:t>
            </a:r>
            <a:r>
              <a:rPr lang="en-GB" sz="1400" dirty="0" smtClean="0">
                <a:solidFill>
                  <a:srgbClr val="548DD4"/>
                </a:solidFill>
                <a:ea typeface="Calibri"/>
                <a:cs typeface="Times New Roman"/>
              </a:rPr>
              <a:t>apple, raw</a:t>
            </a:r>
            <a:endParaRPr lang="de-CH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36" name="Text Box 30"/>
          <p:cNvSpPr txBox="1"/>
          <p:nvPr/>
        </p:nvSpPr>
        <p:spPr>
          <a:xfrm>
            <a:off x="2975471" y="5598669"/>
            <a:ext cx="1406030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 dirty="0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 dirty="0">
                <a:solidFill>
                  <a:srgbClr val="558ED5"/>
                </a:solidFill>
                <a:ea typeface="Calibri"/>
              </a:rPr>
              <a:t>e.g. 1mg mercury</a:t>
            </a:r>
            <a:endParaRPr lang="de-CH" sz="1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37" name="Text Box 30"/>
          <p:cNvSpPr txBox="1"/>
          <p:nvPr/>
        </p:nvSpPr>
        <p:spPr>
          <a:xfrm>
            <a:off x="4480422" y="5598669"/>
            <a:ext cx="1406030" cy="574590"/>
          </a:xfrm>
          <a:prstGeom prst="rect">
            <a:avLst/>
          </a:prstGeom>
          <a:solidFill>
            <a:schemeClr val="lt1"/>
          </a:solidFill>
          <a:ln w="63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400" b="1">
                <a:solidFill>
                  <a:srgbClr val="558ED5"/>
                </a:solidFill>
                <a:ea typeface="Calibri"/>
              </a:rPr>
              <a:t>Substance Value</a:t>
            </a:r>
            <a:endParaRPr lang="de-CH" sz="140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en-GB" sz="1400">
                <a:solidFill>
                  <a:srgbClr val="558ED5"/>
                </a:solidFill>
                <a:ea typeface="Calibri"/>
              </a:rPr>
              <a:t>e.g. 2mg selenium</a:t>
            </a:r>
            <a:endParaRPr lang="de-CH" sz="140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cxnSp>
        <p:nvCxnSpPr>
          <p:cNvPr id="38" name="Straight Connector 37"/>
          <p:cNvCxnSpPr>
            <a:stCxn id="34" idx="2"/>
            <a:endCxn id="36" idx="0"/>
          </p:cNvCxnSpPr>
          <p:nvPr/>
        </p:nvCxnSpPr>
        <p:spPr>
          <a:xfrm flipH="1">
            <a:off x="3678486" y="5110857"/>
            <a:ext cx="703015" cy="487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4" idx="2"/>
            <a:endCxn id="37" idx="0"/>
          </p:cNvCxnSpPr>
          <p:nvPr/>
        </p:nvCxnSpPr>
        <p:spPr>
          <a:xfrm>
            <a:off x="4381501" y="5110857"/>
            <a:ext cx="801936" cy="487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18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IV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www.tds-exposure.eu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 rot="20632952">
            <a:off x="1787165" y="2641179"/>
            <a:ext cx="4926407" cy="1831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prstClr val="white"/>
                </a:solidFill>
              </a:rPr>
              <a:t>TDS data goes through a data live cycle.</a:t>
            </a:r>
            <a:endParaRPr lang="en-GB" sz="3200" dirty="0">
              <a:solidFill>
                <a:prstClr val="white"/>
              </a:solidFill>
            </a:endParaRPr>
          </a:p>
        </p:txBody>
      </p:sp>
      <p:pic>
        <p:nvPicPr>
          <p:cNvPr id="9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3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to Work with a TDS Data Management System?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27</a:t>
            </a:fld>
            <a:endParaRPr lang="de-DE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5642" y="1971304"/>
            <a:ext cx="0" cy="37882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" y="5783284"/>
            <a:ext cx="2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732197" y="1923176"/>
            <a:ext cx="1935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Assemble food list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32197" y="3259852"/>
            <a:ext cx="2396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Assemble shopping list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1143017" y="2237263"/>
            <a:ext cx="3031941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Different data sets are needed: food comp data, consumption data and former TDS data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1143016" y="3579306"/>
            <a:ext cx="30319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EXCEL is a handy tool to manipulate multiple entries.</a:t>
            </a:r>
            <a:br>
              <a:rPr lang="en-GB" dirty="0" smtClean="0"/>
            </a:br>
            <a:r>
              <a:rPr lang="en-GB" dirty="0" smtClean="0"/>
              <a:t>Issue: 18 EXCEL files (one for each food category)</a:t>
            </a:r>
            <a:endParaRPr lang="en-GB" dirty="0"/>
          </a:p>
        </p:txBody>
      </p:sp>
      <p:pic>
        <p:nvPicPr>
          <p:cNvPr id="2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88" b="5339"/>
          <a:stretch/>
        </p:blipFill>
        <p:spPr bwMode="auto">
          <a:xfrm>
            <a:off x="4258567" y="1476445"/>
            <a:ext cx="2622227" cy="1725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16" y="1997397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>
            <a:stCxn id="2051" idx="1"/>
          </p:cNvCxnSpPr>
          <p:nvPr/>
        </p:nvCxnSpPr>
        <p:spPr>
          <a:xfrm flipH="1">
            <a:off x="5053264" y="2424440"/>
            <a:ext cx="207955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2" b="7618"/>
          <a:stretch/>
        </p:blipFill>
        <p:spPr bwMode="auto">
          <a:xfrm>
            <a:off x="4258566" y="3307980"/>
            <a:ext cx="2622227" cy="188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16" y="3825824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 rot="16200000">
            <a:off x="-669371" y="3560652"/>
            <a:ext cx="193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Planning Phase</a:t>
            </a:r>
            <a:endParaRPr lang="en-GB" dirty="0"/>
          </a:p>
        </p:txBody>
      </p:sp>
      <p:sp>
        <p:nvSpPr>
          <p:cNvPr id="48" name="TextBox 47"/>
          <p:cNvSpPr txBox="1"/>
          <p:nvPr/>
        </p:nvSpPr>
        <p:spPr>
          <a:xfrm>
            <a:off x="732197" y="5436186"/>
            <a:ext cx="1935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Form pool groups</a:t>
            </a:r>
            <a:endParaRPr lang="en-GB" dirty="0"/>
          </a:p>
        </p:txBody>
      </p:sp>
      <p:sp>
        <p:nvSpPr>
          <p:cNvPr id="49" name="TextBox 48"/>
          <p:cNvSpPr txBox="1"/>
          <p:nvPr/>
        </p:nvSpPr>
        <p:spPr>
          <a:xfrm>
            <a:off x="732197" y="4921018"/>
            <a:ext cx="1738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Prepare </a:t>
            </a:r>
            <a:r>
              <a:rPr lang="en-GB" dirty="0" smtClean="0"/>
              <a:t>samples</a:t>
            </a:r>
            <a:endParaRPr lang="en-GB" dirty="0"/>
          </a:p>
        </p:txBody>
      </p:sp>
      <p:pic>
        <p:nvPicPr>
          <p:cNvPr id="50" name="Picture 5" descr="Q:\TDS Project\Meetings and Presentation\Summer School\exce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637" y="5302226"/>
            <a:ext cx="85408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14" y="5302226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Straight Arrow Connector 51"/>
          <p:cNvCxnSpPr>
            <a:stCxn id="50" idx="3"/>
            <a:endCxn id="51" idx="1"/>
          </p:cNvCxnSpPr>
          <p:nvPr/>
        </p:nvCxnSpPr>
        <p:spPr>
          <a:xfrm>
            <a:off x="5996722" y="5729269"/>
            <a:ext cx="113609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80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to Work with a TDS Data Management System?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28</a:t>
            </a:fld>
            <a:endParaRPr lang="de-DE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05642" y="1971304"/>
            <a:ext cx="0" cy="37882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" y="5783284"/>
            <a:ext cx="2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754083" y="4090031"/>
            <a:ext cx="1935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Form pool groups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754082" y="2993291"/>
            <a:ext cx="1738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Prepare </a:t>
            </a:r>
            <a:r>
              <a:rPr lang="en-GB" dirty="0" smtClean="0"/>
              <a:t>samples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-669371" y="3560652"/>
            <a:ext cx="193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Execution Phase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754083" y="1987764"/>
            <a:ext cx="1879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Collect food items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754083" y="5224628"/>
            <a:ext cx="2383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Analyse food items</a:t>
            </a:r>
            <a:endParaRPr lang="en-GB" dirty="0"/>
          </a:p>
        </p:txBody>
      </p:sp>
      <p:pic>
        <p:nvPicPr>
          <p:cNvPr id="25" name="Picture 2" descr="C:\Users\kpresser\AppData\Local\Microsoft\Windows\Temporary Internet Files\Content.IE5\OHPZPXHT\MC900044899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79" y="1711822"/>
            <a:ext cx="1108056" cy="92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Q:\TDS Project\Meetings and Presentation\Summer School\prepare f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251" y="2749939"/>
            <a:ext cx="796314" cy="85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www.huettenhilfe.de/wp-content/uploads/2007/08/apfelmu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264" y="3810844"/>
            <a:ext cx="1234287" cy="92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kpresser\AppData\Local\Microsoft\Windows\Temporary Internet Files\Content.IE5\4ARY56JZ\MC900334070[1]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546" y="4914891"/>
            <a:ext cx="781725" cy="98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eth_o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Bild 7" descr="EuroFIR Logo (final - Version 3).psd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5" descr="Q:\TDS Project\Meetings and Presentation\Summer School\excel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382" y="3188896"/>
            <a:ext cx="85408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519" y="3188895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5386382" y="4564563"/>
            <a:ext cx="3416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Only deviation from original plan must be documented.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109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to Work with a TDS Data Management System?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29</a:t>
            </a:fld>
            <a:endParaRPr lang="de-DE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05642" y="1971304"/>
            <a:ext cx="0" cy="37882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" y="5783284"/>
            <a:ext cx="2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-669371" y="3560652"/>
            <a:ext cx="193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Lab Analysis </a:t>
            </a:r>
            <a:r>
              <a:rPr lang="en-GB" dirty="0"/>
              <a:t>P</a:t>
            </a:r>
            <a:r>
              <a:rPr lang="en-GB" dirty="0" smtClean="0"/>
              <a:t>hase</a:t>
            </a:r>
            <a:endParaRPr lang="en-GB" dirty="0"/>
          </a:p>
        </p:txBody>
      </p:sp>
      <p:pic>
        <p:nvPicPr>
          <p:cNvPr id="10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8379" y="2439709"/>
            <a:ext cx="2383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Enter substance values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828379" y="3934741"/>
            <a:ext cx="166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Archive data</a:t>
            </a:r>
            <a:endParaRPr lang="en-GB" dirty="0"/>
          </a:p>
        </p:txBody>
      </p:sp>
      <p:pic>
        <p:nvPicPr>
          <p:cNvPr id="14" name="Picture 5" descr="Q:\TDS Project\Meetings and Presentation\Summer School\exce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456" y="2197332"/>
            <a:ext cx="85408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470" y="2197331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695824" y="1748357"/>
            <a:ext cx="1624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LIMS</a:t>
            </a:r>
            <a:endParaRPr lang="en-GB" b="1" dirty="0"/>
          </a:p>
        </p:txBody>
      </p:sp>
      <p:pic>
        <p:nvPicPr>
          <p:cNvPr id="20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498" y="4099578"/>
            <a:ext cx="2654257" cy="122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Arrow Connector 20"/>
          <p:cNvCxnSpPr>
            <a:stCxn id="14" idx="3"/>
            <a:endCxn id="15" idx="1"/>
          </p:cNvCxnSpPr>
          <p:nvPr/>
        </p:nvCxnSpPr>
        <p:spPr>
          <a:xfrm flipV="1">
            <a:off x="5446541" y="2624374"/>
            <a:ext cx="1134929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28378" y="5194046"/>
            <a:ext cx="316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Export data for risk assessment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092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V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30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572888" y="2386751"/>
            <a:ext cx="5998394" cy="307760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A good TDS data management system does not restrict you in your TDS approach. It rather supports your value documentation and risk assessment.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04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31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61402" y="2571585"/>
            <a:ext cx="8635622" cy="1050685"/>
          </a:xfrm>
        </p:spPr>
        <p:txBody>
          <a:bodyPr/>
          <a:lstStyle/>
          <a:p>
            <a:r>
              <a:rPr lang="en-GB" dirty="0" smtClean="0"/>
              <a:t>Concepts for Data 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947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TDS Data Markers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32</a:t>
            </a:fld>
            <a:endParaRPr lang="de-DE"/>
          </a:p>
        </p:txBody>
      </p:sp>
      <p:sp>
        <p:nvSpPr>
          <p:cNvPr id="7" name="TextBox 6"/>
          <p:cNvSpPr txBox="1"/>
          <p:nvPr/>
        </p:nvSpPr>
        <p:spPr>
          <a:xfrm>
            <a:off x="3807040" y="2050885"/>
            <a:ext cx="157361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Apple, fresh</a:t>
            </a:r>
            <a:endParaRPr lang="en-GB" dirty="0"/>
          </a:p>
        </p:txBody>
      </p:sp>
      <p:pic>
        <p:nvPicPr>
          <p:cNvPr id="1030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50" y="292406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50809" y="408693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TDS 2008</a:t>
            </a:r>
            <a:endParaRPr lang="en-GB" dirty="0"/>
          </a:p>
        </p:txBody>
      </p:sp>
      <p:pic>
        <p:nvPicPr>
          <p:cNvPr id="15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250" y="292406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794009" y="4050839"/>
            <a:ext cx="1788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Patulin</a:t>
            </a:r>
            <a:r>
              <a:rPr lang="en-GB" dirty="0" smtClean="0"/>
              <a:t> source</a:t>
            </a:r>
          </a:p>
          <a:p>
            <a:r>
              <a:rPr lang="en-GB" dirty="0" smtClean="0"/>
              <a:t>(</a:t>
            </a:r>
            <a:r>
              <a:rPr lang="en-GB" dirty="0" err="1" smtClean="0"/>
              <a:t>mycotoxine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17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450" y="292406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557210" y="4026775"/>
            <a:ext cx="176864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Most often consumed food</a:t>
            </a:r>
            <a:endParaRPr lang="en-GB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757875" y="2579808"/>
            <a:ext cx="1956390" cy="6885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5" idx="0"/>
          </p:cNvCxnSpPr>
          <p:nvPr/>
        </p:nvCxnSpPr>
        <p:spPr>
          <a:xfrm flipV="1">
            <a:off x="4593850" y="2579808"/>
            <a:ext cx="0" cy="3442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444443" y="2579808"/>
            <a:ext cx="1956391" cy="6885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89633" y="1173722"/>
            <a:ext cx="2200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Concept 1:</a:t>
            </a:r>
          </a:p>
          <a:p>
            <a:r>
              <a:rPr lang="en-GB" dirty="0" smtClean="0"/>
              <a:t>Add information to data which is unlimited, </a:t>
            </a:r>
            <a:br>
              <a:rPr lang="en-GB" dirty="0" smtClean="0"/>
            </a:br>
            <a:r>
              <a:rPr lang="en-GB" dirty="0" smtClean="0"/>
              <a:t>user-defined and </a:t>
            </a:r>
            <a:r>
              <a:rPr lang="en-GB" dirty="0" err="1" smtClean="0"/>
              <a:t>semantical</a:t>
            </a:r>
            <a:endParaRPr lang="en-GB" dirty="0"/>
          </a:p>
        </p:txBody>
      </p:sp>
      <p:pic>
        <p:nvPicPr>
          <p:cNvPr id="20" name="Picture 12" descr="eth_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Bild 7" descr="EuroFIR Logo (final - Version 3)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18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TDS Data Markers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33</a:t>
            </a:fld>
            <a:endParaRPr lang="de-DE"/>
          </a:p>
        </p:txBody>
      </p:sp>
      <p:sp>
        <p:nvSpPr>
          <p:cNvPr id="8" name="TextBox 7"/>
          <p:cNvSpPr txBox="1"/>
          <p:nvPr/>
        </p:nvSpPr>
        <p:spPr>
          <a:xfrm>
            <a:off x="6319284" y="1627192"/>
            <a:ext cx="2200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Concept 2:</a:t>
            </a:r>
          </a:p>
          <a:p>
            <a:r>
              <a:rPr lang="en-GB" dirty="0" smtClean="0"/>
              <a:t>Structure markers to simplify overview</a:t>
            </a:r>
            <a:endParaRPr lang="en-GB" dirty="0"/>
          </a:p>
        </p:txBody>
      </p:sp>
      <p:pic>
        <p:nvPicPr>
          <p:cNvPr id="9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836" y="2928048"/>
            <a:ext cx="1583666" cy="158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836" y="4391359"/>
            <a:ext cx="1583666" cy="158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99730" y="2264735"/>
            <a:ext cx="108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TDS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874838" y="3535215"/>
            <a:ext cx="108510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TDS 2008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1874838" y="4998526"/>
            <a:ext cx="108510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TDS 2012</a:t>
            </a:r>
            <a:endParaRPr lang="en-GB" dirty="0"/>
          </a:p>
        </p:txBody>
      </p:sp>
      <p:cxnSp>
        <p:nvCxnSpPr>
          <p:cNvPr id="15" name="Elbow Connector 14"/>
          <p:cNvCxnSpPr>
            <a:stCxn id="9" idx="1"/>
            <a:endCxn id="11" idx="2"/>
          </p:cNvCxnSpPr>
          <p:nvPr/>
        </p:nvCxnSpPr>
        <p:spPr>
          <a:xfrm rot="10800000">
            <a:off x="1042284" y="2634067"/>
            <a:ext cx="542553" cy="1085814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0" idx="1"/>
            <a:endCxn id="11" idx="2"/>
          </p:cNvCxnSpPr>
          <p:nvPr/>
        </p:nvCxnSpPr>
        <p:spPr>
          <a:xfrm rot="10800000">
            <a:off x="1042284" y="2634068"/>
            <a:ext cx="542553" cy="2549125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18" y="2928048"/>
            <a:ext cx="1583666" cy="158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18" y="4391359"/>
            <a:ext cx="1583666" cy="158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650512" y="2264735"/>
            <a:ext cx="108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Fortified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5025620" y="3511151"/>
            <a:ext cx="108510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with </a:t>
            </a:r>
            <a:r>
              <a:rPr lang="en-GB" dirty="0" err="1" smtClean="0"/>
              <a:t>Vit</a:t>
            </a:r>
            <a:r>
              <a:rPr lang="en-GB" dirty="0" smtClean="0"/>
              <a:t> C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5025620" y="4974462"/>
            <a:ext cx="108510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with </a:t>
            </a:r>
            <a:r>
              <a:rPr lang="en-GB" dirty="0" err="1" smtClean="0"/>
              <a:t>Vit</a:t>
            </a:r>
            <a:r>
              <a:rPr lang="en-GB" dirty="0" smtClean="0"/>
              <a:t> D</a:t>
            </a:r>
            <a:endParaRPr lang="en-GB" dirty="0"/>
          </a:p>
        </p:txBody>
      </p:sp>
      <p:cxnSp>
        <p:nvCxnSpPr>
          <p:cNvPr id="23" name="Elbow Connector 22"/>
          <p:cNvCxnSpPr>
            <a:stCxn id="18" idx="1"/>
            <a:endCxn id="20" idx="2"/>
          </p:cNvCxnSpPr>
          <p:nvPr/>
        </p:nvCxnSpPr>
        <p:spPr>
          <a:xfrm rot="10800000">
            <a:off x="4193066" y="2634067"/>
            <a:ext cx="542553" cy="1085814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9" idx="1"/>
            <a:endCxn id="20" idx="2"/>
          </p:cNvCxnSpPr>
          <p:nvPr/>
        </p:nvCxnSpPr>
        <p:spPr>
          <a:xfrm rot="10800000">
            <a:off x="4193066" y="2634068"/>
            <a:ext cx="542553" cy="2549125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12" descr="eth_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Bild 7" descr="EuroFIR Logo (final - Version 3)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0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TDS Data Markers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34</a:t>
            </a:fld>
            <a:endParaRPr lang="de-DE"/>
          </a:p>
        </p:txBody>
      </p:sp>
      <p:sp>
        <p:nvSpPr>
          <p:cNvPr id="7" name="TextBox 6"/>
          <p:cNvSpPr txBox="1"/>
          <p:nvPr/>
        </p:nvSpPr>
        <p:spPr>
          <a:xfrm>
            <a:off x="1355650" y="2259995"/>
            <a:ext cx="3423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Search food items which were not used in the TDS 2008 </a:t>
            </a:r>
          </a:p>
          <a:p>
            <a:r>
              <a:rPr lang="en-GB" dirty="0" smtClean="0"/>
              <a:t>but in TDS 2010</a:t>
            </a:r>
          </a:p>
          <a:p>
            <a:r>
              <a:rPr lang="en-GB" dirty="0" smtClean="0"/>
              <a:t>and are fortified with vitamin C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355650" y="4312911"/>
            <a:ext cx="6453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“TDS 2008” AND NOT “TDS 2010” AND “fortified with </a:t>
            </a:r>
            <a:r>
              <a:rPr lang="en-GB" dirty="0" err="1" smtClean="0"/>
              <a:t>vit</a:t>
            </a:r>
            <a:r>
              <a:rPr lang="en-GB" dirty="0" smtClean="0"/>
              <a:t> C”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319284" y="1627192"/>
            <a:ext cx="257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Concept 3:</a:t>
            </a:r>
          </a:p>
          <a:p>
            <a:r>
              <a:rPr lang="en-GB" dirty="0" smtClean="0"/>
              <a:t>Markers are searchable</a:t>
            </a:r>
            <a:endParaRPr lang="en-GB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72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VI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35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455265" y="2403404"/>
            <a:ext cx="5998394" cy="22302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Markers is a flexible concept for </a:t>
            </a:r>
            <a:r>
              <a:rPr lang="en-GB" sz="3200" dirty="0" err="1" smtClean="0"/>
              <a:t>semantical</a:t>
            </a:r>
            <a:r>
              <a:rPr lang="en-GB" sz="3200" dirty="0" smtClean="0"/>
              <a:t> data tagging.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93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Reporting/Exporting </a:t>
            </a:r>
            <a:r>
              <a:rPr lang="en-GB" dirty="0"/>
              <a:t>means</a:t>
            </a:r>
            <a:endParaRPr lang="en-GB" dirty="0" smtClean="0"/>
          </a:p>
          <a:p>
            <a:r>
              <a:rPr lang="en-GB" dirty="0" smtClean="0"/>
              <a:t>to search and prepare existing data, </a:t>
            </a:r>
          </a:p>
          <a:p>
            <a:r>
              <a:rPr lang="en-GB" dirty="0" smtClean="0"/>
              <a:t>to bring it into a usable form such as </a:t>
            </a:r>
            <a:r>
              <a:rPr lang="en-GB" dirty="0"/>
              <a:t>table or </a:t>
            </a:r>
            <a:r>
              <a:rPr lang="en-GB" dirty="0" smtClean="0"/>
              <a:t>graphic,</a:t>
            </a:r>
          </a:p>
          <a:p>
            <a:r>
              <a:rPr lang="en-GB" dirty="0" smtClean="0"/>
              <a:t>and to put it into a </a:t>
            </a:r>
            <a:r>
              <a:rPr lang="en-GB" b="1" dirty="0" smtClean="0"/>
              <a:t>human or computer readable</a:t>
            </a:r>
            <a:r>
              <a:rPr lang="en-GB" dirty="0" smtClean="0"/>
              <a:t> file format such as PDF or EXCEL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Reports and Exports of TDS 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36</a:t>
            </a:fld>
            <a:endParaRPr lang="de-DE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49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Challenge: Reports </a:t>
            </a:r>
            <a:r>
              <a:rPr lang="en-GB" dirty="0"/>
              <a:t>are </a:t>
            </a:r>
            <a:r>
              <a:rPr lang="en-GB" dirty="0" smtClean="0"/>
              <a:t>useful but exist in endless number of variations and implementation costs.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dirty="0" smtClean="0"/>
              <a:t>Solution: </a:t>
            </a:r>
          </a:p>
          <a:p>
            <a:r>
              <a:rPr lang="en-GB" dirty="0" smtClean="0"/>
              <a:t>Data must be selectable for use in report/export</a:t>
            </a:r>
          </a:p>
          <a:p>
            <a:r>
              <a:rPr lang="en-GB" dirty="0" smtClean="0"/>
              <a:t>User should be able to define their own reports in terms of form and format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Reports and Exports </a:t>
            </a:r>
            <a:r>
              <a:rPr lang="en-GB" dirty="0"/>
              <a:t>of TDS Data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37</a:t>
            </a:fld>
            <a:endParaRPr lang="de-DE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87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VII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38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455265" y="2403404"/>
            <a:ext cx="5998394" cy="22302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Report and Export functionalities should satisfy needs and in best case can be extended by users.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97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23"/>
          <p:cNvSpPr>
            <a:spLocks noChangeArrowheads="1"/>
          </p:cNvSpPr>
          <p:nvPr/>
        </p:nvSpPr>
        <p:spPr bwMode="auto">
          <a:xfrm>
            <a:off x="251521" y="4005064"/>
            <a:ext cx="3348074" cy="2479467"/>
          </a:xfrm>
          <a:prstGeom prst="roundRect">
            <a:avLst>
              <a:gd name="adj" fmla="val 6124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</a:t>
            </a:r>
            <a:r>
              <a:rPr lang="en-GB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 </a:t>
            </a:r>
            <a:r>
              <a:rPr lang="en-GB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Data Application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" name="AutoShape 125"/>
          <p:cNvSpPr>
            <a:spLocks noChangeArrowheads="1"/>
          </p:cNvSpPr>
          <p:nvPr/>
        </p:nvSpPr>
        <p:spPr bwMode="auto">
          <a:xfrm>
            <a:off x="3851920" y="1533842"/>
            <a:ext cx="1080120" cy="807720"/>
          </a:xfrm>
          <a:prstGeom prst="flowChartMagneticDisk">
            <a:avLst/>
          </a:prstGeom>
          <a:solidFill>
            <a:srgbClr val="FFC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lIns="0" tIns="0" rIns="0" bIns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 smtClean="0">
                <a:effectLst/>
                <a:latin typeface="Calibri"/>
                <a:ea typeface="Times New Roman"/>
                <a:cs typeface="Times New Roman"/>
              </a:rPr>
              <a:t>Database</a:t>
            </a:r>
            <a:endParaRPr lang="de-CH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AutoShape 140"/>
          <p:cNvSpPr>
            <a:spLocks noChangeArrowheads="1"/>
          </p:cNvSpPr>
          <p:nvPr/>
        </p:nvSpPr>
        <p:spPr bwMode="auto">
          <a:xfrm>
            <a:off x="3851920" y="4344987"/>
            <a:ext cx="1733196" cy="2139544"/>
          </a:xfrm>
          <a:prstGeom prst="roundRect">
            <a:avLst>
              <a:gd name="adj" fmla="val 7534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rIns="0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Admin</a:t>
            </a:r>
            <a:r>
              <a:rPr lang="en-GB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 Application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AutoShape 135"/>
          <p:cNvSpPr>
            <a:spLocks noChangeArrowheads="1"/>
          </p:cNvSpPr>
          <p:nvPr/>
        </p:nvSpPr>
        <p:spPr bwMode="auto">
          <a:xfrm>
            <a:off x="467544" y="4369523"/>
            <a:ext cx="1406644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 </a:t>
            </a:r>
            <a:r>
              <a:rPr lang="de-CH" sz="1400" kern="1200" dirty="0" err="1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Composition</a:t>
            </a: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 Data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9" name="AutoShape 135"/>
          <p:cNvSpPr>
            <a:spLocks noChangeArrowheads="1"/>
          </p:cNvSpPr>
          <p:nvPr/>
        </p:nvSpPr>
        <p:spPr bwMode="auto">
          <a:xfrm>
            <a:off x="2033338" y="4369523"/>
            <a:ext cx="1374076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TDS Data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AutoShape 135"/>
          <p:cNvSpPr>
            <a:spLocks noChangeArrowheads="1"/>
          </p:cNvSpPr>
          <p:nvPr/>
        </p:nvSpPr>
        <p:spPr bwMode="auto">
          <a:xfrm>
            <a:off x="467544" y="5084674"/>
            <a:ext cx="1406644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 </a:t>
            </a:r>
            <a:r>
              <a:rPr lang="de-CH" sz="1400" kern="1200" dirty="0" err="1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Consumption</a:t>
            </a: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 Data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1" name="AutoShape 135"/>
          <p:cNvSpPr>
            <a:spLocks noChangeArrowheads="1"/>
          </p:cNvSpPr>
          <p:nvPr/>
        </p:nvSpPr>
        <p:spPr bwMode="auto">
          <a:xfrm>
            <a:off x="2033338" y="5085184"/>
            <a:ext cx="1374075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Reference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2" name="AutoShape 142"/>
          <p:cNvSpPr>
            <a:spLocks noChangeArrowheads="1"/>
          </p:cNvSpPr>
          <p:nvPr/>
        </p:nvSpPr>
        <p:spPr bwMode="auto">
          <a:xfrm>
            <a:off x="3923927" y="4714557"/>
            <a:ext cx="1567843" cy="30536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User </a:t>
            </a:r>
            <a:r>
              <a:rPr lang="de-CH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Admin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3" name="AutoShape 143"/>
          <p:cNvSpPr>
            <a:spLocks noChangeArrowheads="1"/>
          </p:cNvSpPr>
          <p:nvPr/>
        </p:nvSpPr>
        <p:spPr bwMode="auto">
          <a:xfrm>
            <a:off x="3923927" y="5169490"/>
            <a:ext cx="1567843" cy="275734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Thesauri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4" name="AutoShape 144"/>
          <p:cNvSpPr>
            <a:spLocks noChangeArrowheads="1"/>
          </p:cNvSpPr>
          <p:nvPr/>
        </p:nvSpPr>
        <p:spPr bwMode="auto">
          <a:xfrm>
            <a:off x="3923927" y="5596349"/>
            <a:ext cx="1567843" cy="28092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Marker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AutoShape 144"/>
          <p:cNvSpPr>
            <a:spLocks noChangeArrowheads="1"/>
          </p:cNvSpPr>
          <p:nvPr/>
        </p:nvSpPr>
        <p:spPr bwMode="auto">
          <a:xfrm>
            <a:off x="3923927" y="6016099"/>
            <a:ext cx="1571018" cy="293221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just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…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6" name="Abgerundetes Rechteck 67"/>
          <p:cNvSpPr/>
          <p:nvPr/>
        </p:nvSpPr>
        <p:spPr bwMode="auto">
          <a:xfrm>
            <a:off x="3599595" y="2669857"/>
            <a:ext cx="1590675" cy="745490"/>
          </a:xfrm>
          <a:prstGeom prst="roundRect">
            <a:avLst/>
          </a:prstGeom>
          <a:solidFill>
            <a:srgbClr val="00B0F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 wrap="square" anchor="ctr">
            <a:noAutofit/>
          </a:bodyPr>
          <a:lstStyle/>
          <a:p>
            <a:pPr algn="ctr" eaLnBrk="0" fontAlgn="base" hangingPunct="0">
              <a:spcAft>
                <a:spcPts val="1000"/>
              </a:spcAft>
            </a:pPr>
            <a:r>
              <a:rPr lang="en-GB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Application </a:t>
            </a:r>
            <a:r>
              <a:rPr lang="en-GB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Server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cxnSp>
        <p:nvCxnSpPr>
          <p:cNvPr id="17" name="AutoShape 129"/>
          <p:cNvCxnSpPr>
            <a:cxnSpLocks noChangeShapeType="1"/>
            <a:endCxn id="16" idx="2"/>
          </p:cNvCxnSpPr>
          <p:nvPr/>
        </p:nvCxnSpPr>
        <p:spPr bwMode="auto">
          <a:xfrm flipV="1">
            <a:off x="3599595" y="3415347"/>
            <a:ext cx="795338" cy="58971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8" name="AutoShape 129"/>
          <p:cNvCxnSpPr>
            <a:cxnSpLocks noChangeShapeType="1"/>
            <a:stCxn id="16" idx="2"/>
            <a:endCxn id="7" idx="0"/>
          </p:cNvCxnSpPr>
          <p:nvPr/>
        </p:nvCxnSpPr>
        <p:spPr bwMode="auto">
          <a:xfrm>
            <a:off x="4394933" y="3415347"/>
            <a:ext cx="323585" cy="92964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9" name="AutoShape 131"/>
          <p:cNvCxnSpPr>
            <a:cxnSpLocks noChangeShapeType="1"/>
            <a:stCxn id="16" idx="0"/>
            <a:endCxn id="6" idx="3"/>
          </p:cNvCxnSpPr>
          <p:nvPr/>
        </p:nvCxnSpPr>
        <p:spPr bwMode="auto">
          <a:xfrm flipH="1" flipV="1">
            <a:off x="4391980" y="2341562"/>
            <a:ext cx="2953" cy="32829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0" name="Abgerundetes Rechteck 297"/>
          <p:cNvSpPr/>
          <p:nvPr/>
        </p:nvSpPr>
        <p:spPr bwMode="auto">
          <a:xfrm>
            <a:off x="6343538" y="3144689"/>
            <a:ext cx="2076053" cy="539750"/>
          </a:xfrm>
          <a:prstGeom prst="roundRect">
            <a:avLst/>
          </a:prstGeom>
          <a:solidFill>
            <a:srgbClr val="7030A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 lIns="36000" rIns="3600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Web Server </a:t>
            </a:r>
            <a:r>
              <a:rPr lang="de-CH" sz="1400" kern="1200" dirty="0" err="1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Component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cxnSp>
        <p:nvCxnSpPr>
          <p:cNvPr id="21" name="AutoShape 150"/>
          <p:cNvCxnSpPr>
            <a:cxnSpLocks noChangeShapeType="1"/>
            <a:stCxn id="16" idx="3"/>
            <a:endCxn id="20" idx="1"/>
          </p:cNvCxnSpPr>
          <p:nvPr/>
        </p:nvCxnSpPr>
        <p:spPr bwMode="auto">
          <a:xfrm>
            <a:off x="5190270" y="3042602"/>
            <a:ext cx="1153268" cy="3719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/>
            <a:tailEnd type="triangle"/>
          </a:ln>
        </p:spPr>
      </p:cxnSp>
      <p:sp>
        <p:nvSpPr>
          <p:cNvPr id="22" name="AutoShape 135"/>
          <p:cNvSpPr>
            <a:spLocks noChangeArrowheads="1"/>
          </p:cNvSpPr>
          <p:nvPr/>
        </p:nvSpPr>
        <p:spPr bwMode="auto">
          <a:xfrm>
            <a:off x="467544" y="5815642"/>
            <a:ext cx="1406644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Data Quality</a:t>
            </a:r>
            <a:r>
              <a:rPr lang="en-GB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 Prevention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24" name="AutoShape 135"/>
          <p:cNvSpPr>
            <a:spLocks noChangeArrowheads="1"/>
          </p:cNvSpPr>
          <p:nvPr/>
        </p:nvSpPr>
        <p:spPr bwMode="auto">
          <a:xfrm>
            <a:off x="2033338" y="5815642"/>
            <a:ext cx="1374075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Data Quality Analysis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26" name="AutoShape 135"/>
          <p:cNvSpPr>
            <a:spLocks noChangeArrowheads="1"/>
          </p:cNvSpPr>
          <p:nvPr/>
        </p:nvSpPr>
        <p:spPr bwMode="auto">
          <a:xfrm>
            <a:off x="6343539" y="2505709"/>
            <a:ext cx="2076052" cy="536893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 lIns="36000" rIns="3600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dirty="0">
                <a:solidFill>
                  <a:schemeClr val="bg1"/>
                </a:solidFill>
                <a:latin typeface="Calibri"/>
                <a:ea typeface="Times New Roman"/>
                <a:cs typeface="Arial"/>
              </a:rPr>
              <a:t>Web Services</a:t>
            </a:r>
          </a:p>
        </p:txBody>
      </p:sp>
      <p:cxnSp>
        <p:nvCxnSpPr>
          <p:cNvPr id="27" name="AutoShape 134"/>
          <p:cNvCxnSpPr>
            <a:cxnSpLocks noChangeShapeType="1"/>
            <a:stCxn id="1026" idx="0"/>
            <a:endCxn id="20" idx="2"/>
          </p:cNvCxnSpPr>
          <p:nvPr/>
        </p:nvCxnSpPr>
        <p:spPr bwMode="auto">
          <a:xfrm flipV="1">
            <a:off x="7381565" y="3684439"/>
            <a:ext cx="0" cy="46744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none" w="med" len="med"/>
          </a:ln>
        </p:spPr>
      </p:cxnSp>
      <p:cxnSp>
        <p:nvCxnSpPr>
          <p:cNvPr id="29" name="Straight Arrow Connector 28"/>
          <p:cNvCxnSpPr>
            <a:stCxn id="16" idx="3"/>
            <a:endCxn id="26" idx="1"/>
          </p:cNvCxnSpPr>
          <p:nvPr/>
        </p:nvCxnSpPr>
        <p:spPr bwMode="auto">
          <a:xfrm flipV="1">
            <a:off x="5190270" y="2774156"/>
            <a:ext cx="1153269" cy="2684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969" y="4151888"/>
            <a:ext cx="2761192" cy="16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itle 2"/>
          <p:cNvSpPr txBox="1">
            <a:spLocks/>
          </p:cNvSpPr>
          <p:nvPr/>
        </p:nvSpPr>
        <p:spPr>
          <a:xfrm>
            <a:off x="254189" y="730910"/>
            <a:ext cx="8635622" cy="10506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180000" tIns="45720" rIns="18000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586751"/>
                </a:solidFill>
                <a:effectLst/>
                <a:latin typeface="Calibri"/>
                <a:ea typeface="+mj-ea"/>
                <a:cs typeface="Calibri"/>
              </a:defRPr>
            </a:lvl1pPr>
          </a:lstStyle>
          <a:p>
            <a:r>
              <a:rPr lang="en-GB" dirty="0" smtClean="0"/>
              <a:t>Architecture of a Food Information System</a:t>
            </a:r>
            <a:endParaRPr lang="en-GB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08291" y="2505709"/>
            <a:ext cx="53712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22771" y="3583292"/>
            <a:ext cx="5468685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805223" y="1686296"/>
            <a:ext cx="0" cy="47982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22770" y="2042556"/>
            <a:ext cx="186442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Database Level</a:t>
            </a:r>
            <a:endParaRPr lang="en-GB" dirty="0"/>
          </a:p>
        </p:txBody>
      </p:sp>
      <p:sp>
        <p:nvSpPr>
          <p:cNvPr id="58" name="TextBox 57"/>
          <p:cNvSpPr txBox="1"/>
          <p:nvPr/>
        </p:nvSpPr>
        <p:spPr>
          <a:xfrm>
            <a:off x="322771" y="2669857"/>
            <a:ext cx="186442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Server Level</a:t>
            </a:r>
            <a:endParaRPr lang="en-GB" dirty="0"/>
          </a:p>
        </p:txBody>
      </p:sp>
      <p:sp>
        <p:nvSpPr>
          <p:cNvPr id="59" name="TextBox 58"/>
          <p:cNvSpPr txBox="1"/>
          <p:nvPr/>
        </p:nvSpPr>
        <p:spPr>
          <a:xfrm>
            <a:off x="322770" y="3583293"/>
            <a:ext cx="3370455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Graphical User Interface (GUI) Level</a:t>
            </a:r>
            <a:endParaRPr lang="en-GB" dirty="0"/>
          </a:p>
        </p:txBody>
      </p:sp>
      <p:sp>
        <p:nvSpPr>
          <p:cNvPr id="63" name="TextBox 62"/>
          <p:cNvSpPr txBox="1"/>
          <p:nvPr/>
        </p:nvSpPr>
        <p:spPr>
          <a:xfrm>
            <a:off x="6000969" y="1825624"/>
            <a:ext cx="186442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Web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20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40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61402" y="2571585"/>
            <a:ext cx="8635622" cy="1050685"/>
          </a:xfrm>
        </p:spPr>
        <p:txBody>
          <a:bodyPr/>
          <a:lstStyle/>
          <a:p>
            <a:r>
              <a:rPr lang="en-GB" dirty="0" smtClean="0"/>
              <a:t>Use Cases in FoodCASE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691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339" y="1583475"/>
            <a:ext cx="5993403" cy="464317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Mask - Overview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113" name="Rectangle 112"/>
          <p:cNvSpPr/>
          <p:nvPr/>
        </p:nvSpPr>
        <p:spPr>
          <a:xfrm>
            <a:off x="2840204" y="1986794"/>
            <a:ext cx="1503196" cy="405306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64121" y="1986792"/>
            <a:ext cx="1342346" cy="34970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de-CH" dirty="0" smtClean="0"/>
              <a:t>Search Area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343400" y="1986793"/>
            <a:ext cx="4303292" cy="2513804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74840" y="2332453"/>
            <a:ext cx="1829659" cy="34970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de-CH" dirty="0" smtClean="0"/>
              <a:t>Data Listing Area</a:t>
            </a:r>
            <a:endParaRPr lang="en-US" dirty="0"/>
          </a:p>
        </p:txBody>
      </p:sp>
      <p:sp>
        <p:nvSpPr>
          <p:cNvPr id="22" name="Content Placeholder 1"/>
          <p:cNvSpPr>
            <a:spLocks noGrp="1"/>
          </p:cNvSpPr>
          <p:nvPr>
            <p:ph idx="1"/>
          </p:nvPr>
        </p:nvSpPr>
        <p:spPr>
          <a:xfrm>
            <a:off x="128337" y="2799352"/>
            <a:ext cx="2671002" cy="1588168"/>
          </a:xfrm>
        </p:spPr>
        <p:txBody>
          <a:bodyPr/>
          <a:lstStyle/>
          <a:p>
            <a:r>
              <a:rPr lang="en-US" sz="1600" dirty="0" smtClean="0"/>
              <a:t>All or certain columns</a:t>
            </a:r>
          </a:p>
          <a:p>
            <a:r>
              <a:rPr lang="de-CH" sz="1600" dirty="0" smtClean="0"/>
              <a:t>Content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substances</a:t>
            </a:r>
            <a:endParaRPr lang="de-CH" sz="1600" dirty="0" smtClean="0"/>
          </a:p>
          <a:p>
            <a:r>
              <a:rPr lang="de-CH" sz="1600" dirty="0" smtClean="0"/>
              <a:t>Data </a:t>
            </a:r>
            <a:r>
              <a:rPr lang="de-CH" sz="1600" dirty="0" err="1" smtClean="0"/>
              <a:t>markers</a:t>
            </a:r>
            <a:endParaRPr lang="de-CH" sz="1600" dirty="0" smtClean="0"/>
          </a:p>
          <a:p>
            <a:r>
              <a:rPr lang="de-CH" sz="1600" dirty="0" smtClean="0"/>
              <a:t>LanguaL / FoodEx2 </a:t>
            </a:r>
            <a:r>
              <a:rPr lang="de-CH" sz="1600" dirty="0" err="1" smtClean="0"/>
              <a:t>codes</a:t>
            </a:r>
            <a:endParaRPr lang="en-GB" sz="1600" dirty="0"/>
          </a:p>
        </p:txBody>
      </p:sp>
      <p:sp>
        <p:nvSpPr>
          <p:cNvPr id="23" name="Rectangle 22"/>
          <p:cNvSpPr/>
          <p:nvPr/>
        </p:nvSpPr>
        <p:spPr>
          <a:xfrm>
            <a:off x="4343400" y="4500597"/>
            <a:ext cx="4449342" cy="1539256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190489" y="4500597"/>
            <a:ext cx="1214041" cy="34970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de-CH" dirty="0" smtClean="0"/>
              <a:t>Food </a:t>
            </a:r>
            <a:r>
              <a:rPr lang="de-CH" dirty="0" err="1" smtClean="0"/>
              <a:t>items</a:t>
            </a:r>
            <a:endParaRPr lang="de-CH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252032" y="4940926"/>
            <a:ext cx="2119610" cy="90370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de-CH" dirty="0" smtClean="0"/>
              <a:t>Chemical </a:t>
            </a:r>
            <a:r>
              <a:rPr lang="de-CH" dirty="0" err="1" smtClean="0"/>
              <a:t>occurrences</a:t>
            </a:r>
            <a:endParaRPr lang="de-CH" dirty="0" smtClean="0"/>
          </a:p>
          <a:p>
            <a:r>
              <a:rPr lang="de-CH" dirty="0" smtClean="0"/>
              <a:t>(</a:t>
            </a:r>
            <a:r>
              <a:rPr lang="de-CH" dirty="0" err="1" smtClean="0"/>
              <a:t>beneficial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endParaRPr lang="de-CH" dirty="0"/>
          </a:p>
          <a:p>
            <a:r>
              <a:rPr lang="de-CH" dirty="0" err="1" smtClean="0"/>
              <a:t>harmful</a:t>
            </a:r>
            <a:r>
              <a:rPr lang="de-CH" dirty="0" smtClean="0"/>
              <a:t> </a:t>
            </a:r>
            <a:r>
              <a:rPr lang="de-CH" dirty="0" err="1" smtClean="0"/>
              <a:t>substances</a:t>
            </a:r>
            <a:r>
              <a:rPr lang="de-CH" dirty="0" smtClean="0"/>
              <a:t>)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412665" y="3393025"/>
            <a:ext cx="2680285" cy="181361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2" descr="eth_o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Bild 7" descr="EuroFIR Logo (final - Version 3)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42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3" grpId="1" animBg="1"/>
      <p:bldP spid="113" grpId="2" animBg="1"/>
      <p:bldP spid="113" grpId="3" animBg="1"/>
      <p:bldP spid="19" grpId="0" animBg="1"/>
      <p:bldP spid="19" grpId="1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2" grpId="0" build="p" animBg="1"/>
      <p:bldP spid="22" grpId="1" build="p" animBg="1"/>
      <p:bldP spid="23" grpId="0" animBg="1"/>
      <p:bldP spid="23" grpId="1" animBg="1"/>
      <p:bldP spid="23" grpId="2" animBg="1"/>
      <p:bldP spid="23" grpId="3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40042"/>
            <a:ext cx="3760769" cy="481378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4084" y="2173705"/>
            <a:ext cx="4406044" cy="4020767"/>
          </a:xfrm>
        </p:spPr>
        <p:txBody>
          <a:bodyPr/>
          <a:lstStyle/>
          <a:p>
            <a:r>
              <a:rPr lang="en-GB" dirty="0" smtClean="0"/>
              <a:t>Mandatory fields</a:t>
            </a:r>
          </a:p>
          <a:p>
            <a:r>
              <a:rPr lang="en-GB" dirty="0" smtClean="0"/>
              <a:t>Many other attributes for a single food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Data quality panel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</a:t>
            </a:r>
            <a:r>
              <a:rPr lang="en-US" dirty="0" smtClean="0"/>
              <a:t>Food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42</a:t>
            </a:fld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5160871" y="2423269"/>
            <a:ext cx="2157070" cy="138957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24162" y="3143210"/>
            <a:ext cx="3661585" cy="2495589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24162" y="5638800"/>
            <a:ext cx="3661585" cy="67187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624162" y="1862011"/>
            <a:ext cx="1382938" cy="233489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5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Laboratory report</a:t>
            </a:r>
          </a:p>
          <a:p>
            <a:r>
              <a:rPr lang="en-GB" dirty="0" smtClean="0"/>
              <a:t>Other scientific publication</a:t>
            </a:r>
          </a:p>
          <a:p>
            <a:r>
              <a:rPr lang="en-GB" dirty="0" smtClean="0"/>
              <a:t>Basic idea:</a:t>
            </a:r>
            <a:br>
              <a:rPr lang="en-GB" dirty="0" smtClean="0"/>
            </a:br>
            <a:r>
              <a:rPr lang="en-GB" dirty="0" smtClean="0"/>
              <a:t>Provide as much value documentation as possible</a:t>
            </a:r>
          </a:p>
          <a:p>
            <a:r>
              <a:rPr lang="en-GB" dirty="0" smtClean="0"/>
              <a:t>Attach original published document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</a:t>
            </a:r>
            <a:r>
              <a:rPr lang="en-US" dirty="0" err="1" smtClean="0"/>
              <a:t>Analysed</a:t>
            </a:r>
            <a:r>
              <a:rPr lang="en-US" dirty="0" smtClean="0"/>
              <a:t> Values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235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79" y="1524028"/>
            <a:ext cx="3868231" cy="48352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045" y="5639652"/>
            <a:ext cx="1408430" cy="23824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954780" y="5478780"/>
            <a:ext cx="3868230" cy="831533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</a:t>
            </a:r>
            <a:r>
              <a:rPr lang="en-US" dirty="0" err="1" smtClean="0"/>
              <a:t>Analysed</a:t>
            </a:r>
            <a:r>
              <a:rPr lang="en-US" dirty="0" smtClean="0"/>
              <a:t> Values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44</a:t>
            </a:fld>
            <a:endParaRPr lang="de-DE"/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214084" y="2173705"/>
            <a:ext cx="3908336" cy="4020767"/>
          </a:xfrm>
        </p:spPr>
        <p:txBody>
          <a:bodyPr/>
          <a:lstStyle/>
          <a:p>
            <a:r>
              <a:rPr lang="en-GB" dirty="0" smtClean="0"/>
              <a:t>Many available attributes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Data quality panel</a:t>
            </a:r>
            <a:endParaRPr lang="en-GB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017645" y="2110741"/>
            <a:ext cx="3805366" cy="336804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17645" y="2845484"/>
            <a:ext cx="257175" cy="131079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5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animBg="1"/>
      <p:bldP spid="10" grpId="0" uiExpand="1" build="p" animBg="1"/>
      <p:bldP spid="12" grpId="0" uiExpand="1" animBg="1"/>
      <p:bldP spid="12" grpId="1" uiExpand="1" animBg="1"/>
      <p:bldP spid="13" grpId="0" uiExpand="1" animBg="1"/>
      <p:bldP spid="13" grpId="1" uiExpan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20" y="756035"/>
            <a:ext cx="4380230" cy="560669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190486" y="2277094"/>
            <a:ext cx="4244854" cy="3422666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</a:t>
            </a:r>
            <a:r>
              <a:rPr lang="en-US" dirty="0" smtClean="0"/>
              <a:t>Samples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45</a:t>
            </a:fld>
            <a:endParaRPr lang="de-DE"/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214084" y="2173705"/>
            <a:ext cx="3908336" cy="4020767"/>
          </a:xfrm>
        </p:spPr>
        <p:txBody>
          <a:bodyPr/>
          <a:lstStyle/>
          <a:p>
            <a:r>
              <a:rPr lang="en-GB" sz="2400" dirty="0" smtClean="0"/>
              <a:t>Attribute values depending on the table selection</a:t>
            </a:r>
          </a:p>
        </p:txBody>
      </p:sp>
      <p:pic>
        <p:nvPicPr>
          <p:cNvPr id="9" name="Picture 12" descr="eth_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 7" descr="EuroFIR Logo (final - Version 3)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90485" y="2617617"/>
            <a:ext cx="3700977" cy="17432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43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build="p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4189" y="1781595"/>
            <a:ext cx="3997177" cy="4412877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Available markers</a:t>
            </a:r>
          </a:p>
          <a:p>
            <a:r>
              <a:rPr lang="en-GB" sz="2800" dirty="0" smtClean="0"/>
              <a:t>Assign or remove from current food item</a:t>
            </a:r>
          </a:p>
          <a:p>
            <a:r>
              <a:rPr lang="en-GB" sz="2800" dirty="0" smtClean="0"/>
              <a:t>Definition of markers in the Admin client</a:t>
            </a:r>
          </a:p>
          <a:p>
            <a:r>
              <a:rPr lang="en-GB" sz="2800" dirty="0" smtClean="0"/>
              <a:t>Custom naming</a:t>
            </a:r>
          </a:p>
          <a:p>
            <a:r>
              <a:rPr lang="en-GB" sz="2800" dirty="0" smtClean="0"/>
              <a:t>Multilevel markers for TDS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Markers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46</a:t>
            </a:fld>
            <a:endParaRPr lang="de-DE"/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4690110" y="1615440"/>
            <a:ext cx="3714749" cy="475487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54880" y="3307080"/>
            <a:ext cx="1623060" cy="228600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77940" y="3307080"/>
            <a:ext cx="1958340" cy="228600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2" descr="eth_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 7" descr="EuroFIR Logo (final - Version 3)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84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8" grpId="0" animBg="1"/>
      <p:bldP spid="8" grpId="1" animBg="1"/>
      <p:bldP spid="9" grpId="0" animBg="1"/>
      <p:bldP spid="9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VIII 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47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455265" y="2403404"/>
            <a:ext cx="5998394" cy="22302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FoodCASE </a:t>
            </a:r>
            <a:r>
              <a:rPr lang="en-GB" sz="3200" dirty="0" smtClean="0"/>
              <a:t>contains all necessary concepts and </a:t>
            </a:r>
            <a:r>
              <a:rPr lang="en-GB" sz="3200" dirty="0"/>
              <a:t>u</a:t>
            </a:r>
            <a:r>
              <a:rPr lang="en-GB" sz="3200" dirty="0" smtClean="0"/>
              <a:t>ser Interfaces are simple structured and intuitive.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2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48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61402" y="2571585"/>
            <a:ext cx="8635622" cy="1050685"/>
          </a:xfrm>
        </p:spPr>
        <p:txBody>
          <a:bodyPr/>
          <a:lstStyle/>
          <a:p>
            <a:r>
              <a:rPr lang="en-GB" dirty="0" smtClean="0"/>
              <a:t>Data Quality in FoodCASE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5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Definitions of </a:t>
            </a:r>
            <a:r>
              <a:rPr lang="en-GB" dirty="0" smtClean="0"/>
              <a:t>data quality</a:t>
            </a:r>
            <a:r>
              <a:rPr lang="en-GB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Data or information has quality if it is appropriate for the intended </a:t>
            </a:r>
            <a:r>
              <a:rPr lang="en-GB" dirty="0" smtClean="0"/>
              <a:t>use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quality of data or information depends on users’ expectations and requirements</a:t>
            </a:r>
            <a:endParaRPr lang="en-GB" i="1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(DQ)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49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41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data quality requirement is a concrete intrinsic or contextual constraint to data that helps to satisfy an aspect or construct of data quality.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Requirement (DQR)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264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Requirements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51</a:t>
            </a:fld>
            <a:endParaRPr lang="de-DE" dirty="0"/>
          </a:p>
        </p:txBody>
      </p:sp>
      <p:sp>
        <p:nvSpPr>
          <p:cNvPr id="8" name="Rounded Rectangle 7"/>
          <p:cNvSpPr/>
          <p:nvPr/>
        </p:nvSpPr>
        <p:spPr>
          <a:xfrm>
            <a:off x="530421" y="2042556"/>
            <a:ext cx="2305220" cy="150816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Food name must </a:t>
            </a:r>
            <a:r>
              <a:rPr lang="en-GB" dirty="0"/>
              <a:t>be unique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66744" y="2042557"/>
            <a:ext cx="2305220" cy="15081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Substance value should not be older than 10 years</a:t>
            </a:r>
            <a:endParaRPr lang="en-GB" dirty="0"/>
          </a:p>
        </p:txBody>
      </p:sp>
      <p:sp>
        <p:nvSpPr>
          <p:cNvPr id="10" name="Rounded Rectangle 9"/>
          <p:cNvSpPr/>
          <p:nvPr/>
        </p:nvSpPr>
        <p:spPr>
          <a:xfrm>
            <a:off x="5779318" y="2042556"/>
            <a:ext cx="2305220" cy="150816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Food should have at least substance values for mercury and selenium.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3114008" y="4809505"/>
            <a:ext cx="2410691" cy="108065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Data Quality</a:t>
            </a:r>
            <a:endParaRPr lang="en-GB" dirty="0"/>
          </a:p>
        </p:txBody>
      </p:sp>
      <p:cxnSp>
        <p:nvCxnSpPr>
          <p:cNvPr id="13" name="Straight Connector 12"/>
          <p:cNvCxnSpPr>
            <a:stCxn id="8" idx="2"/>
            <a:endCxn id="11" idx="0"/>
          </p:cNvCxnSpPr>
          <p:nvPr/>
        </p:nvCxnSpPr>
        <p:spPr>
          <a:xfrm>
            <a:off x="1683031" y="3550721"/>
            <a:ext cx="2636323" cy="12587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2"/>
            <a:endCxn id="11" idx="0"/>
          </p:cNvCxnSpPr>
          <p:nvPr/>
        </p:nvCxnSpPr>
        <p:spPr>
          <a:xfrm>
            <a:off x="4319354" y="3550723"/>
            <a:ext cx="0" cy="12587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0" idx="2"/>
            <a:endCxn id="11" idx="0"/>
          </p:cNvCxnSpPr>
          <p:nvPr/>
        </p:nvCxnSpPr>
        <p:spPr>
          <a:xfrm flipH="1">
            <a:off x="4319354" y="3550721"/>
            <a:ext cx="2612574" cy="12587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73180" y="4180113"/>
            <a:ext cx="862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W=100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586345" y="3962397"/>
            <a:ext cx="733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W=10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5765465" y="4180113"/>
            <a:ext cx="79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W=60</a:t>
            </a:r>
            <a:endParaRPr lang="en-GB" dirty="0"/>
          </a:p>
        </p:txBody>
      </p:sp>
      <p:sp>
        <p:nvSpPr>
          <p:cNvPr id="21" name="Oval 20"/>
          <p:cNvSpPr/>
          <p:nvPr/>
        </p:nvSpPr>
        <p:spPr>
          <a:xfrm>
            <a:off x="1612482" y="3075712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  <p:sp>
        <p:nvSpPr>
          <p:cNvPr id="22" name="Oval 21"/>
          <p:cNvSpPr/>
          <p:nvPr/>
        </p:nvSpPr>
        <p:spPr>
          <a:xfrm>
            <a:off x="4272556" y="3099462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  <p:sp>
        <p:nvSpPr>
          <p:cNvPr id="23" name="Oval 22"/>
          <p:cNvSpPr/>
          <p:nvPr/>
        </p:nvSpPr>
        <p:spPr>
          <a:xfrm>
            <a:off x="7595403" y="3135086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  <p:sp>
        <p:nvSpPr>
          <p:cNvPr id="24" name="Oval 23"/>
          <p:cNvSpPr/>
          <p:nvPr/>
        </p:nvSpPr>
        <p:spPr>
          <a:xfrm>
            <a:off x="4265916" y="5436921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275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Managing and measuring data quality (DQ)</a:t>
            </a:r>
          </a:p>
          <a:p>
            <a:r>
              <a:rPr lang="en-GB" dirty="0"/>
              <a:t>Constraints as DQ indicators</a:t>
            </a:r>
          </a:p>
          <a:p>
            <a:r>
              <a:rPr lang="en-GB" dirty="0"/>
              <a:t>Unique definition and validation</a:t>
            </a:r>
          </a:p>
          <a:p>
            <a:r>
              <a:rPr lang="en-GB" dirty="0"/>
              <a:t>Flexible and highly configurable DQF</a:t>
            </a:r>
          </a:p>
          <a:p>
            <a:pPr lvl="1"/>
            <a:r>
              <a:rPr lang="en-GB" dirty="0"/>
              <a:t>Importance weights for constraints</a:t>
            </a:r>
          </a:p>
          <a:p>
            <a:pPr lvl="1"/>
            <a:r>
              <a:rPr lang="en-GB" dirty="0"/>
              <a:t>Grouping of constraints</a:t>
            </a:r>
          </a:p>
          <a:p>
            <a:pPr lvl="1"/>
            <a:r>
              <a:rPr lang="en-GB" dirty="0"/>
              <a:t>DQ contracts for different users</a:t>
            </a:r>
          </a:p>
          <a:p>
            <a:pPr lvl="1"/>
            <a:r>
              <a:rPr lang="en-GB" dirty="0"/>
              <a:t>Various visualisations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Quality Framework (DQF) concept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183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User can define weights and threshold</a:t>
            </a:r>
          </a:p>
          <a:p>
            <a:pPr lvl="1"/>
            <a:r>
              <a:rPr lang="en-GB" dirty="0"/>
              <a:t>0: Not important, 100: Most important</a:t>
            </a:r>
          </a:p>
          <a:p>
            <a:pPr lvl="1"/>
            <a:r>
              <a:rPr lang="en-GB" dirty="0"/>
              <a:t>Threshold between warning and error</a:t>
            </a:r>
          </a:p>
          <a:p>
            <a:pPr lvl="1"/>
            <a:r>
              <a:rPr lang="en-GB" dirty="0"/>
              <a:t>Default weight</a:t>
            </a:r>
          </a:p>
          <a:p>
            <a:r>
              <a:rPr lang="en-GB" dirty="0"/>
              <a:t>A contract defines the weight (importance) for each of the constraints</a:t>
            </a:r>
          </a:p>
          <a:p>
            <a:r>
              <a:rPr lang="en-GB" dirty="0"/>
              <a:t>Default contract exists as </a:t>
            </a:r>
            <a:r>
              <a:rPr lang="en-GB" dirty="0" err="1"/>
              <a:t>fallback</a:t>
            </a:r>
            <a:endParaRPr lang="en-GB" dirty="0"/>
          </a:p>
          <a:p>
            <a:r>
              <a:rPr lang="en-GB" dirty="0"/>
              <a:t>Users can define their (multiple) own contracts</a:t>
            </a:r>
          </a:p>
          <a:p>
            <a:r>
              <a:rPr lang="en-GB" dirty="0"/>
              <a:t>Contracts can easily be imported and shared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DQF </a:t>
            </a:r>
            <a:r>
              <a:rPr lang="en-GB" dirty="0" smtClean="0"/>
              <a:t>Weights &amp; Contracts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87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05101" y="1781595"/>
            <a:ext cx="5184710" cy="44128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Hard </a:t>
            </a:r>
            <a:r>
              <a:rPr lang="en-GB" dirty="0" smtClean="0"/>
              <a:t>constraints </a:t>
            </a:r>
            <a:r>
              <a:rPr lang="en-GB" dirty="0" smtClean="0">
                <a:sym typeface="Wingdings" panose="05000000000000000000" pitchFamily="2" charset="2"/>
              </a:rPr>
              <a:t> Error</a:t>
            </a:r>
            <a:endParaRPr lang="en-GB" dirty="0" smtClean="0"/>
          </a:p>
          <a:p>
            <a:pPr marL="0" indent="0">
              <a:buNone/>
            </a:pPr>
            <a:r>
              <a:rPr lang="en-GB" sz="2400" dirty="0" smtClean="0"/>
              <a:t>Determines if data is deficient or not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Soft </a:t>
            </a:r>
            <a:r>
              <a:rPr lang="en-GB" dirty="0" smtClean="0"/>
              <a:t>constraints </a:t>
            </a:r>
            <a:r>
              <a:rPr lang="en-GB" dirty="0" smtClean="0">
                <a:sym typeface="Wingdings" panose="05000000000000000000" pitchFamily="2" charset="2"/>
              </a:rPr>
              <a:t> Warning</a:t>
            </a:r>
            <a:endParaRPr lang="en-GB" dirty="0" smtClean="0"/>
          </a:p>
          <a:p>
            <a:pPr marL="0" indent="0">
              <a:buNone/>
            </a:pPr>
            <a:r>
              <a:rPr lang="en-GB" sz="2400" dirty="0" smtClean="0"/>
              <a:t>The more requirements are satisfied, the better is data quality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Indicators </a:t>
            </a:r>
            <a:r>
              <a:rPr lang="en-GB" dirty="0">
                <a:sym typeface="Wingdings" panose="05000000000000000000" pitchFamily="2" charset="2"/>
              </a:rPr>
              <a:t> Warning</a:t>
            </a:r>
            <a:endParaRPr lang="en-GB" dirty="0" smtClean="0"/>
          </a:p>
          <a:p>
            <a:pPr marL="0" indent="0">
              <a:buNone/>
            </a:pPr>
            <a:r>
              <a:rPr lang="en-GB" sz="2400" dirty="0" smtClean="0"/>
              <a:t>Indicate better quality but quality improvement is not evident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DQ Requirements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54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>
            <a:off x="530421" y="1816920"/>
            <a:ext cx="2305220" cy="10094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Food name must </a:t>
            </a:r>
            <a:r>
              <a:rPr lang="en-GB" dirty="0"/>
              <a:t>be unique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0421" y="3170706"/>
            <a:ext cx="2305220" cy="125878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Food should have at least substance values for mercury and selenium.</a:t>
            </a:r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530421" y="4785752"/>
            <a:ext cx="2305220" cy="102127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Substance value should not be older than 10 years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09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Can be simple as ‘satisfied’ or ‘not satisfied’ or more complex, for instance </a:t>
            </a:r>
            <a:r>
              <a:rPr lang="en-GB" dirty="0" smtClean="0"/>
              <a:t>0 </a:t>
            </a:r>
            <a:r>
              <a:rPr lang="en-GB" dirty="0" smtClean="0"/>
              <a:t>to </a:t>
            </a:r>
            <a:r>
              <a:rPr lang="en-GB" dirty="0" smtClean="0"/>
              <a:t>100</a:t>
            </a:r>
            <a:endParaRPr lang="en-GB" dirty="0" smtClean="0"/>
          </a:p>
          <a:p>
            <a:r>
              <a:rPr lang="en-GB" dirty="0" smtClean="0"/>
              <a:t>Can be defined by </a:t>
            </a:r>
            <a:r>
              <a:rPr lang="en-GB" dirty="0" smtClean="0"/>
              <a:t>user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Rating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55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>
            <a:off x="6100663" y="4310743"/>
            <a:ext cx="2305220" cy="150816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Food name must </a:t>
            </a:r>
            <a:r>
              <a:rPr lang="en-GB" dirty="0"/>
              <a:t>be unique</a:t>
            </a:r>
          </a:p>
        </p:txBody>
      </p:sp>
      <p:sp>
        <p:nvSpPr>
          <p:cNvPr id="8" name="Oval 7"/>
          <p:cNvSpPr/>
          <p:nvPr/>
        </p:nvSpPr>
        <p:spPr>
          <a:xfrm>
            <a:off x="7182724" y="5343899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007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erarddirect.com/wp-content/uploads/2011/10/computer-us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181" y="1215620"/>
            <a:ext cx="1045638" cy="104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38003856"/>
              </p:ext>
            </p:extLst>
          </p:nvPr>
        </p:nvGraphicFramePr>
        <p:xfrm>
          <a:off x="2094987" y="2042220"/>
          <a:ext cx="4961468" cy="330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Areas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56</a:t>
            </a:fld>
            <a:endParaRPr lang="de-DE" dirty="0"/>
          </a:p>
        </p:txBody>
      </p:sp>
      <p:pic>
        <p:nvPicPr>
          <p:cNvPr id="9" name="Picture 4" descr="http://db.cse.ohio-state.edu/images/db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293" y="5189383"/>
            <a:ext cx="1167414" cy="129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160" y="3000983"/>
            <a:ext cx="1728057" cy="1774139"/>
          </a:xfrm>
          <a:prstGeom prst="rect">
            <a:avLst/>
          </a:prstGeom>
        </p:spPr>
      </p:pic>
      <p:pic>
        <p:nvPicPr>
          <p:cNvPr id="15" name="Bild 37"/>
          <p:cNvPicPr/>
          <p:nvPr/>
        </p:nvPicPr>
        <p:blipFill rotWithShape="1">
          <a:blip r:embed="rId10" cstate="print"/>
          <a:srcRect l="3251" t="8395" r="29162" b="1951"/>
          <a:stretch/>
        </p:blipFill>
        <p:spPr bwMode="auto">
          <a:xfrm>
            <a:off x="6532706" y="2365022"/>
            <a:ext cx="1689274" cy="137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Arc 27"/>
          <p:cNvSpPr/>
          <p:nvPr/>
        </p:nvSpPr>
        <p:spPr>
          <a:xfrm rot="16200000">
            <a:off x="2199300" y="2609561"/>
            <a:ext cx="3626478" cy="2477717"/>
          </a:xfrm>
          <a:prstGeom prst="arc">
            <a:avLst>
              <a:gd name="adj1" fmla="val 10803999"/>
              <a:gd name="adj2" fmla="val 21581310"/>
            </a:avLst>
          </a:prstGeom>
          <a:ln w="31750"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43" y="2367938"/>
            <a:ext cx="2189770" cy="2802906"/>
          </a:xfrm>
          <a:prstGeom prst="rect">
            <a:avLst/>
          </a:prstGeom>
        </p:spPr>
      </p:pic>
      <p:sp>
        <p:nvSpPr>
          <p:cNvPr id="30" name="Arc 29"/>
          <p:cNvSpPr/>
          <p:nvPr/>
        </p:nvSpPr>
        <p:spPr>
          <a:xfrm rot="5400000">
            <a:off x="3404172" y="2609562"/>
            <a:ext cx="3626478" cy="2477717"/>
          </a:xfrm>
          <a:prstGeom prst="arc">
            <a:avLst>
              <a:gd name="adj1" fmla="val 10803999"/>
              <a:gd name="adj2" fmla="val 21581310"/>
            </a:avLst>
          </a:prstGeom>
          <a:ln w="31750"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1"/>
          <p:cNvSpPr>
            <a:spLocks noGrp="1"/>
          </p:cNvSpPr>
          <p:nvPr>
            <p:ph idx="1"/>
          </p:nvPr>
        </p:nvSpPr>
        <p:spPr>
          <a:xfrm>
            <a:off x="367541" y="5306459"/>
            <a:ext cx="2855719" cy="67970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Data quality input validation &amp; feedback</a:t>
            </a:r>
            <a:endParaRPr lang="en-GB" sz="2400" dirty="0"/>
          </a:p>
        </p:txBody>
      </p:sp>
      <p:sp>
        <p:nvSpPr>
          <p:cNvPr id="32" name="Content Placeholder 1"/>
          <p:cNvSpPr txBox="1">
            <a:spLocks/>
          </p:cNvSpPr>
          <p:nvPr/>
        </p:nvSpPr>
        <p:spPr>
          <a:xfrm>
            <a:off x="6406062" y="5306458"/>
            <a:ext cx="2638878" cy="6797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txBody>
          <a:bodyPr vert="horz" lIns="180000" tIns="45720" rIns="18000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66000"/>
              <a:buFontTx/>
              <a:buBlip>
                <a:blip r:embed="rId12"/>
              </a:buBlip>
              <a:defRPr sz="32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200" dirty="0" smtClean="0"/>
              <a:t>Data quality analysis &amp; feedback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3100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704939" y="2697916"/>
            <a:ext cx="4983481" cy="1050685"/>
          </a:xfrm>
        </p:spPr>
        <p:txBody>
          <a:bodyPr>
            <a:normAutofit fontScale="90000"/>
          </a:bodyPr>
          <a:lstStyle/>
          <a:p>
            <a:r>
              <a:rPr lang="en-GB" dirty="0"/>
              <a:t>Data quality </a:t>
            </a:r>
            <a:r>
              <a:rPr lang="en-GB" dirty="0" smtClean="0"/>
              <a:t>administration</a:t>
            </a:r>
            <a:endParaRPr lang="en-GB" dirty="0"/>
          </a:p>
        </p:txBody>
      </p:sp>
      <p:pic>
        <p:nvPicPr>
          <p:cNvPr id="4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900" y="746853"/>
            <a:ext cx="3883342" cy="33609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771" y="1643487"/>
            <a:ext cx="3883342" cy="33609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2442" y="3474720"/>
            <a:ext cx="3883341" cy="336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3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58</a:t>
            </a:fld>
            <a:endParaRPr lang="de-D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480" y="91439"/>
            <a:ext cx="4960544" cy="620068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 rot="16200000">
            <a:off x="-1940156" y="3016956"/>
            <a:ext cx="5499638" cy="1050685"/>
          </a:xfrm>
        </p:spPr>
        <p:txBody>
          <a:bodyPr>
            <a:noAutofit/>
          </a:bodyPr>
          <a:lstStyle/>
          <a:p>
            <a:r>
              <a:rPr lang="en-GB" sz="3400" dirty="0"/>
              <a:t>Data quality </a:t>
            </a:r>
            <a:r>
              <a:rPr lang="en-GB" sz="3400" dirty="0" smtClean="0"/>
              <a:t>input validation</a:t>
            </a:r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136406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90" y="785926"/>
            <a:ext cx="7745730" cy="534455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 rot="16200000">
            <a:off x="-1380327" y="2373305"/>
            <a:ext cx="4334256" cy="1050685"/>
          </a:xfrm>
        </p:spPr>
        <p:txBody>
          <a:bodyPr>
            <a:normAutofit/>
          </a:bodyPr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32734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102" y="792479"/>
            <a:ext cx="7789958" cy="537507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 rot="16200000">
            <a:off x="-1380327" y="2373305"/>
            <a:ext cx="4334256" cy="1050685"/>
          </a:xfrm>
        </p:spPr>
        <p:txBody>
          <a:bodyPr>
            <a:normAutofit/>
          </a:bodyPr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13056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Bild 7" descr="EuroFIR Logo (final - Version 3)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09" y="799624"/>
            <a:ext cx="7764255" cy="535733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 rot="16200000">
            <a:off x="-1380327" y="2373305"/>
            <a:ext cx="4334256" cy="1050685"/>
          </a:xfrm>
        </p:spPr>
        <p:txBody>
          <a:bodyPr>
            <a:normAutofit/>
          </a:bodyPr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210504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4188" y="6310670"/>
            <a:ext cx="1620000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62</a:t>
            </a:fld>
            <a:endParaRPr lang="de-DE" dirty="0"/>
          </a:p>
        </p:txBody>
      </p:sp>
      <p:pic>
        <p:nvPicPr>
          <p:cNvPr id="8" name="Bild 37"/>
          <p:cNvPicPr/>
          <p:nvPr/>
        </p:nvPicPr>
        <p:blipFill rotWithShape="1">
          <a:blip r:embed="rId2" cstate="print"/>
          <a:srcRect l="3251" t="8395" r="29162" b="1951"/>
          <a:stretch/>
        </p:blipFill>
        <p:spPr bwMode="auto">
          <a:xfrm>
            <a:off x="1531619" y="731519"/>
            <a:ext cx="6614161" cy="558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 rot="16200000">
            <a:off x="-1380327" y="2373305"/>
            <a:ext cx="4334256" cy="1050685"/>
          </a:xfrm>
        </p:spPr>
        <p:txBody>
          <a:bodyPr>
            <a:normAutofit/>
          </a:bodyPr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286339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Outlook: European </a:t>
            </a:r>
            <a:r>
              <a:rPr lang="en-GB" dirty="0" err="1" smtClean="0"/>
              <a:t>FoodCASE</a:t>
            </a:r>
            <a:r>
              <a:rPr lang="en-GB" dirty="0" smtClean="0"/>
              <a:t> Infrastructure</a:t>
            </a:r>
            <a:endParaRPr lang="en-GB" dirty="0"/>
          </a:p>
        </p:txBody>
      </p:sp>
      <p:pic>
        <p:nvPicPr>
          <p:cNvPr id="2050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799" y="4920407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01334" y="543078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Switzerland</a:t>
            </a:r>
            <a:endParaRPr lang="en-GB" dirty="0"/>
          </a:p>
        </p:txBody>
      </p:sp>
      <p:pic>
        <p:nvPicPr>
          <p:cNvPr id="7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662" y="3375210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00197" y="388558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TDS Exposure</a:t>
            </a:r>
            <a:endParaRPr lang="en-GB" dirty="0"/>
          </a:p>
        </p:txBody>
      </p:sp>
      <p:pic>
        <p:nvPicPr>
          <p:cNvPr id="11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564" y="1866614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304099" y="237699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UK</a:t>
            </a:r>
            <a:endParaRPr lang="en-GB" dirty="0"/>
          </a:p>
        </p:txBody>
      </p:sp>
      <p:pic>
        <p:nvPicPr>
          <p:cNvPr id="13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875" y="4689937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563410" y="520031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Portugal</a:t>
            </a:r>
            <a:endParaRPr lang="en-GB" dirty="0"/>
          </a:p>
        </p:txBody>
      </p:sp>
      <p:cxnSp>
        <p:nvCxnSpPr>
          <p:cNvPr id="17" name="Straight Connector 16"/>
          <p:cNvCxnSpPr>
            <a:stCxn id="7" idx="3"/>
            <a:endCxn id="2050" idx="1"/>
          </p:cNvCxnSpPr>
          <p:nvPr/>
        </p:nvCxnSpPr>
        <p:spPr>
          <a:xfrm>
            <a:off x="4480900" y="3699829"/>
            <a:ext cx="1351899" cy="154519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1"/>
            <a:endCxn id="13" idx="3"/>
          </p:cNvCxnSpPr>
          <p:nvPr/>
        </p:nvCxnSpPr>
        <p:spPr>
          <a:xfrm flipH="1">
            <a:off x="2644113" y="3699829"/>
            <a:ext cx="1187549" cy="13147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1"/>
            <a:endCxn id="11" idx="3"/>
          </p:cNvCxnSpPr>
          <p:nvPr/>
        </p:nvCxnSpPr>
        <p:spPr>
          <a:xfrm flipH="1" flipV="1">
            <a:off x="3384802" y="2191233"/>
            <a:ext cx="446860" cy="150859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3" idx="3"/>
            <a:endCxn id="2050" idx="1"/>
          </p:cNvCxnSpPr>
          <p:nvPr/>
        </p:nvCxnSpPr>
        <p:spPr>
          <a:xfrm>
            <a:off x="2644113" y="5014556"/>
            <a:ext cx="3188686" cy="23047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3"/>
            <a:endCxn id="13" idx="3"/>
          </p:cNvCxnSpPr>
          <p:nvPr/>
        </p:nvCxnSpPr>
        <p:spPr>
          <a:xfrm flipH="1">
            <a:off x="2644113" y="2191233"/>
            <a:ext cx="740689" cy="282332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14" y="1995543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5156849" y="242279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Germany</a:t>
            </a:r>
            <a:endParaRPr lang="en-GB" dirty="0"/>
          </a:p>
        </p:txBody>
      </p:sp>
      <p:cxnSp>
        <p:nvCxnSpPr>
          <p:cNvPr id="47" name="Straight Connector 46"/>
          <p:cNvCxnSpPr>
            <a:stCxn id="11" idx="3"/>
            <a:endCxn id="45" idx="1"/>
          </p:cNvCxnSpPr>
          <p:nvPr/>
        </p:nvCxnSpPr>
        <p:spPr>
          <a:xfrm>
            <a:off x="3384802" y="2191233"/>
            <a:ext cx="2203512" cy="12892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5" idx="1"/>
            <a:endCxn id="2050" idx="1"/>
          </p:cNvCxnSpPr>
          <p:nvPr/>
        </p:nvCxnSpPr>
        <p:spPr>
          <a:xfrm>
            <a:off x="5588314" y="2320162"/>
            <a:ext cx="244485" cy="29248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5" idx="1"/>
            <a:endCxn id="7" idx="3"/>
          </p:cNvCxnSpPr>
          <p:nvPr/>
        </p:nvCxnSpPr>
        <p:spPr>
          <a:xfrm flipH="1">
            <a:off x="4480900" y="2320162"/>
            <a:ext cx="1107414" cy="137966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326" y="3078335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1654861" y="358871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Netherlands</a:t>
            </a:r>
            <a:endParaRPr lang="en-GB" dirty="0"/>
          </a:p>
        </p:txBody>
      </p:sp>
      <p:cxnSp>
        <p:nvCxnSpPr>
          <p:cNvPr id="40" name="Straight Connector 39"/>
          <p:cNvCxnSpPr>
            <a:stCxn id="13" idx="3"/>
            <a:endCxn id="34" idx="3"/>
          </p:cNvCxnSpPr>
          <p:nvPr/>
        </p:nvCxnSpPr>
        <p:spPr>
          <a:xfrm flipV="1">
            <a:off x="2644113" y="3402954"/>
            <a:ext cx="91451" cy="161160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34" idx="3"/>
            <a:endCxn id="11" idx="3"/>
          </p:cNvCxnSpPr>
          <p:nvPr/>
        </p:nvCxnSpPr>
        <p:spPr>
          <a:xfrm flipV="1">
            <a:off x="2735564" y="2191233"/>
            <a:ext cx="649238" cy="121172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34" idx="3"/>
            <a:endCxn id="7" idx="1"/>
          </p:cNvCxnSpPr>
          <p:nvPr/>
        </p:nvCxnSpPr>
        <p:spPr>
          <a:xfrm>
            <a:off x="2735564" y="3402954"/>
            <a:ext cx="1096098" cy="2968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34" idx="3"/>
            <a:endCxn id="45" idx="1"/>
          </p:cNvCxnSpPr>
          <p:nvPr/>
        </p:nvCxnSpPr>
        <p:spPr>
          <a:xfrm flipV="1">
            <a:off x="2735564" y="2320162"/>
            <a:ext cx="2852750" cy="10827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34" idx="3"/>
            <a:endCxn id="2050" idx="1"/>
          </p:cNvCxnSpPr>
          <p:nvPr/>
        </p:nvCxnSpPr>
        <p:spPr>
          <a:xfrm>
            <a:off x="2735564" y="3402954"/>
            <a:ext cx="3097235" cy="18420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722" y="3250873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148" y="1727752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148" y="4920407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67" y="3164604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562" y="1866614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43" y="4689937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2" descr="eth_o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Bild 7" descr="EuroFIR Logo (final - Version 3).psd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88" y="6358295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993" y="2191233"/>
            <a:ext cx="649238" cy="6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3539528" y="2701609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EuroFIR</a:t>
            </a:r>
            <a:endParaRPr lang="en-GB" dirty="0"/>
          </a:p>
        </p:txBody>
      </p:sp>
      <p:cxnSp>
        <p:nvCxnSpPr>
          <p:cNvPr id="39" name="Straight Connector 38"/>
          <p:cNvCxnSpPr>
            <a:stCxn id="13" idx="3"/>
            <a:endCxn id="37" idx="1"/>
          </p:cNvCxnSpPr>
          <p:nvPr/>
        </p:nvCxnSpPr>
        <p:spPr>
          <a:xfrm flipV="1">
            <a:off x="2644113" y="2515852"/>
            <a:ext cx="1326880" cy="249870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5" idx="1"/>
            <a:endCxn id="37" idx="3"/>
          </p:cNvCxnSpPr>
          <p:nvPr/>
        </p:nvCxnSpPr>
        <p:spPr>
          <a:xfrm flipH="1">
            <a:off x="4620231" y="2320162"/>
            <a:ext cx="968083" cy="1956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1" idx="3"/>
            <a:endCxn id="37" idx="1"/>
          </p:cNvCxnSpPr>
          <p:nvPr/>
        </p:nvCxnSpPr>
        <p:spPr>
          <a:xfrm>
            <a:off x="3384802" y="2191233"/>
            <a:ext cx="586191" cy="32461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34" idx="3"/>
            <a:endCxn id="37" idx="1"/>
          </p:cNvCxnSpPr>
          <p:nvPr/>
        </p:nvCxnSpPr>
        <p:spPr>
          <a:xfrm flipV="1">
            <a:off x="2735564" y="2515852"/>
            <a:ext cx="1235429" cy="88710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38" idx="2"/>
            <a:endCxn id="7" idx="0"/>
          </p:cNvCxnSpPr>
          <p:nvPr/>
        </p:nvCxnSpPr>
        <p:spPr>
          <a:xfrm flipH="1">
            <a:off x="4156281" y="3070941"/>
            <a:ext cx="139331" cy="30426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37" idx="3"/>
            <a:endCxn id="2050" idx="1"/>
          </p:cNvCxnSpPr>
          <p:nvPr/>
        </p:nvCxnSpPr>
        <p:spPr>
          <a:xfrm>
            <a:off x="4620231" y="2515852"/>
            <a:ext cx="1212568" cy="272917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5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4189" y="5724144"/>
            <a:ext cx="8635622" cy="4703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dirty="0" smtClean="0"/>
              <a:t>Thank you for your attention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254188" y="6310670"/>
            <a:ext cx="1620000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64</a:t>
            </a:fld>
            <a:endParaRPr lang="de-DE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</p:spPr>
        <p:txBody>
          <a:bodyPr>
            <a:normAutofit/>
          </a:bodyPr>
          <a:lstStyle/>
          <a:p>
            <a:r>
              <a:rPr lang="en-GB" dirty="0"/>
              <a:t>Your feedback / discussion</a:t>
            </a:r>
          </a:p>
        </p:txBody>
      </p:sp>
      <p:pic>
        <p:nvPicPr>
          <p:cNvPr id="9" name="Picture 8" descr="User Feedback Tools Com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6667"/>
            <a:ext cx="533400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3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ds-exposure 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1670</Words>
  <Application>Microsoft Office PowerPoint</Application>
  <PresentationFormat>On-screen Show (4:3)</PresentationFormat>
  <Paragraphs>514</Paragraphs>
  <Slides>64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0" baseType="lpstr">
      <vt:lpstr>Arial</vt:lpstr>
      <vt:lpstr>Calibri</vt:lpstr>
      <vt:lpstr>MetaNormal-Roman</vt:lpstr>
      <vt:lpstr>Times New Roman</vt:lpstr>
      <vt:lpstr>Wingdings</vt:lpstr>
      <vt:lpstr>tds-exposure PowerPoint Template</vt:lpstr>
      <vt:lpstr>   Why and How to Manage TDS Data FoodCASE - A TDS Data Management System   David Weber (ETH Zurich)   </vt:lpstr>
      <vt:lpstr>Outline</vt:lpstr>
      <vt:lpstr>David Weber</vt:lpstr>
      <vt:lpstr>Why to manage TDS data?</vt:lpstr>
      <vt:lpstr>Why to Manage TDS Data</vt:lpstr>
      <vt:lpstr>Why to Manage TDS Data</vt:lpstr>
      <vt:lpstr>Linkage of Food Items</vt:lpstr>
      <vt:lpstr>Take Home Message I</vt:lpstr>
      <vt:lpstr>What Data Needs to be Managed?</vt:lpstr>
      <vt:lpstr>What Data Needs to be Managed?</vt:lpstr>
      <vt:lpstr>What Data Needs to be Managed?</vt:lpstr>
      <vt:lpstr>What Data Needs to be Managed?</vt:lpstr>
      <vt:lpstr>How does a TDS work?</vt:lpstr>
      <vt:lpstr>How does a TDS work?</vt:lpstr>
      <vt:lpstr>Management of TDS Data</vt:lpstr>
      <vt:lpstr>PowerPoint Presentation</vt:lpstr>
      <vt:lpstr>Take Home Message II</vt:lpstr>
      <vt:lpstr>What Data Needs to be Managed?</vt:lpstr>
      <vt:lpstr>What Data Needs to be Managed?</vt:lpstr>
      <vt:lpstr>What Data Amount Needs to be Managed?</vt:lpstr>
      <vt:lpstr>Take Home Message III</vt:lpstr>
      <vt:lpstr>How Data Needs to be Managed?</vt:lpstr>
      <vt:lpstr>TDS Data Entities and Levels</vt:lpstr>
      <vt:lpstr>TDS Data Entities and Levels</vt:lpstr>
      <vt:lpstr>TDS Data Entities and Levels</vt:lpstr>
      <vt:lpstr>Take Home Message IV</vt:lpstr>
      <vt:lpstr>How to Work with a TDS Data Management System?</vt:lpstr>
      <vt:lpstr>How to Work with a TDS Data Management System?</vt:lpstr>
      <vt:lpstr>How to Work with a TDS Data Management System?</vt:lpstr>
      <vt:lpstr>Take Home Message V</vt:lpstr>
      <vt:lpstr>Concepts for Data Management</vt:lpstr>
      <vt:lpstr>TDS Data Markers</vt:lpstr>
      <vt:lpstr>TDS Data Markers</vt:lpstr>
      <vt:lpstr>TDS Data Markers</vt:lpstr>
      <vt:lpstr>Take Home Message VI</vt:lpstr>
      <vt:lpstr>Reports and Exports of TDS Data</vt:lpstr>
      <vt:lpstr>Reports and Exports of TDS Data</vt:lpstr>
      <vt:lpstr>Take Home Message VII</vt:lpstr>
      <vt:lpstr>PowerPoint Presentation</vt:lpstr>
      <vt:lpstr>Use Cases in FoodCASE</vt:lpstr>
      <vt:lpstr>Starting Mask - Overview</vt:lpstr>
      <vt:lpstr>Managing Food</vt:lpstr>
      <vt:lpstr>Managing Analysed Values</vt:lpstr>
      <vt:lpstr>Managing Analysed Values</vt:lpstr>
      <vt:lpstr>Managing Samples</vt:lpstr>
      <vt:lpstr>Markers</vt:lpstr>
      <vt:lpstr>Take Home Message VIII </vt:lpstr>
      <vt:lpstr>Data Quality in FoodCASE</vt:lpstr>
      <vt:lpstr>Data Quality (DQ)</vt:lpstr>
      <vt:lpstr>Data Quality Requirement (DQR)</vt:lpstr>
      <vt:lpstr>Data Quality Requirements</vt:lpstr>
      <vt:lpstr>Data Quality Framework (DQF) concept</vt:lpstr>
      <vt:lpstr>DQF Weights &amp; Contracts</vt:lpstr>
      <vt:lpstr>Types of DQ Requirements</vt:lpstr>
      <vt:lpstr>Data Quality Rating</vt:lpstr>
      <vt:lpstr>Data Quality Areas</vt:lpstr>
      <vt:lpstr>Data quality administration</vt:lpstr>
      <vt:lpstr>Data quality input validation</vt:lpstr>
      <vt:lpstr>Data quality analysis</vt:lpstr>
      <vt:lpstr>Data quality analysis</vt:lpstr>
      <vt:lpstr>Data quality analysis</vt:lpstr>
      <vt:lpstr>Data quality analysis</vt:lpstr>
      <vt:lpstr>Outlook: European FoodCASE Infrastructure</vt:lpstr>
      <vt:lpstr>Your feedback / discussion</vt:lpstr>
    </vt:vector>
  </TitlesOfParts>
  <Company>EuroFIR AISBL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TDS-Exposure SC meeting March 2013</dc:title>
  <dc:creator>Simone Bell</dc:creator>
  <cp:lastModifiedBy>Weber  David</cp:lastModifiedBy>
  <cp:revision>537</cp:revision>
  <cp:lastPrinted>2013-07-08T13:51:08Z</cp:lastPrinted>
  <dcterms:created xsi:type="dcterms:W3CDTF">2013-03-08T17:18:13Z</dcterms:created>
  <dcterms:modified xsi:type="dcterms:W3CDTF">2015-03-17T14:46:48Z</dcterms:modified>
</cp:coreProperties>
</file>