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76" r:id="rId2"/>
    <p:sldId id="288" r:id="rId3"/>
    <p:sldId id="289" r:id="rId4"/>
    <p:sldId id="290" r:id="rId5"/>
    <p:sldId id="300" r:id="rId6"/>
    <p:sldId id="291" r:id="rId7"/>
    <p:sldId id="297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298" r:id="rId18"/>
    <p:sldId id="299" r:id="rId19"/>
    <p:sldId id="294" r:id="rId20"/>
    <p:sldId id="315" r:id="rId21"/>
    <p:sldId id="316" r:id="rId22"/>
    <p:sldId id="317" r:id="rId23"/>
    <p:sldId id="318" r:id="rId24"/>
    <p:sldId id="319" r:id="rId25"/>
    <p:sldId id="320" r:id="rId26"/>
    <p:sldId id="295" r:id="rId27"/>
    <p:sldId id="296" r:id="rId28"/>
    <p:sldId id="287" r:id="rId29"/>
  </p:sldIdLst>
  <p:sldSz cx="9144000" cy="6858000" type="screen4x3"/>
  <p:notesSz cx="6669088" cy="9928225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800"/>
    <a:srgbClr val="586751"/>
    <a:srgbClr val="08458B"/>
    <a:srgbClr val="6D8065"/>
    <a:srgbClr val="FFFFFF"/>
    <a:srgbClr val="BFBFBF"/>
    <a:srgbClr val="E3E3E3"/>
    <a:srgbClr val="295306"/>
    <a:srgbClr val="4589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57" autoAdjust="0"/>
    <p:restoredTop sz="95448" autoAdjust="0"/>
  </p:normalViewPr>
  <p:slideViewPr>
    <p:cSldViewPr snapToGrid="0" snapToObjects="1">
      <p:cViewPr varScale="1">
        <p:scale>
          <a:sx n="111" d="100"/>
          <a:sy n="111" d="100"/>
        </p:scale>
        <p:origin x="142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-1974" y="-84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4DF9C-6ADB-4D47-A789-287A669F5153}" type="datetimeFigureOut">
              <a:rPr lang="de-DE" smtClean="0"/>
              <a:pPr/>
              <a:t>13.02.2015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3009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00B05-9AF3-614B-8DA0-41E0F80B8158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42467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CC19C-7663-7649-A07C-59933B242DFE}" type="datetimeFigureOut">
              <a:rPr lang="de-DE" smtClean="0"/>
              <a:pPr/>
              <a:t>13.02.2015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3009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3BD95-8076-1842-A721-B6F2DCC702C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42763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3BD95-8076-1842-A721-B6F2DCC702CC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9232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63" y="616491"/>
            <a:ext cx="4275761" cy="89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46589" y="3886200"/>
            <a:ext cx="7681216" cy="17526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rgbClr val="2828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This project has received funding from the European Union</a:t>
            </a:r>
            <a:r>
              <a:rPr lang="en-US" altLang="en-GB" dirty="0" smtClean="0"/>
              <a:t>’</a:t>
            </a:r>
            <a:r>
              <a:rPr lang="en-US" dirty="0" smtClean="0"/>
              <a:t>s Seventh Framework </a:t>
            </a:r>
            <a:r>
              <a:rPr lang="en-US" dirty="0" err="1" smtClean="0"/>
              <a:t>Programme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research, technological development and demonstration (Grant Agreement no. 289108) </a:t>
            </a:r>
          </a:p>
          <a:p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bgerundetes Rechteck 7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4189" y="1781595"/>
            <a:ext cx="8635622" cy="4412877"/>
          </a:xfrm>
          <a:solidFill>
            <a:srgbClr val="FFFFFF">
              <a:alpha val="0"/>
            </a:srgbClr>
          </a:solidFill>
          <a:effectLst/>
        </p:spPr>
        <p:txBody>
          <a:bodyPr/>
          <a:lstStyle>
            <a:lvl1pPr>
              <a:buSzPct val="66000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10" name="Datumsplatzhalter 3"/>
          <p:cNvSpPr>
            <a:spLocks noGrp="1"/>
          </p:cNvSpPr>
          <p:nvPr>
            <p:ph type="dt" sz="half" idx="2"/>
          </p:nvPr>
        </p:nvSpPr>
        <p:spPr>
          <a:xfrm>
            <a:off x="254188" y="6310670"/>
            <a:ext cx="5517962" cy="365125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This project has received funding from the European Union</a:t>
            </a:r>
            <a:r>
              <a:rPr lang="en-US" altLang="en-GB" dirty="0" smtClean="0"/>
              <a:t>’</a:t>
            </a:r>
            <a:r>
              <a:rPr lang="en-US" dirty="0" smtClean="0"/>
              <a:t>s Seventh Framework </a:t>
            </a:r>
            <a:r>
              <a:rPr lang="en-US" dirty="0" err="1" smtClean="0"/>
              <a:t>Programme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research, technological development and demonstration (Grant Agreement no. 289108) </a:t>
            </a:r>
          </a:p>
          <a:p>
            <a:endParaRPr lang="de-DE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de-DE" dirty="0" smtClean="0"/>
              <a:t>www.tds-exposure.eu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bgerundetes Rechteck 8"/>
          <p:cNvSpPr/>
          <p:nvPr userDrawn="1"/>
        </p:nvSpPr>
        <p:spPr>
          <a:xfrm>
            <a:off x="722313" y="3725862"/>
            <a:ext cx="7772400" cy="1362075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72586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22567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63" y="616491"/>
            <a:ext cx="4275761" cy="89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bgerundetes Rechteck 8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4189" y="1947742"/>
            <a:ext cx="4241611" cy="41784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47742"/>
            <a:ext cx="4248824" cy="41784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pic>
        <p:nvPicPr>
          <p:cNvPr id="11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bgerundetes Rechteck 10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4189" y="1901740"/>
            <a:ext cx="42431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4189" y="2648929"/>
            <a:ext cx="4243199" cy="34772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901740"/>
            <a:ext cx="424478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648929"/>
            <a:ext cx="4244786" cy="34772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pic>
        <p:nvPicPr>
          <p:cNvPr id="13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pic>
        <p:nvPicPr>
          <p:cNvPr id="9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/>
          <p:cNvSpPr/>
          <p:nvPr userDrawn="1"/>
        </p:nvSpPr>
        <p:spPr>
          <a:xfrm>
            <a:off x="0" y="0"/>
            <a:ext cx="9144000" cy="6316155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bgerundetes Rechteck 8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4188" y="730910"/>
            <a:ext cx="3211325" cy="7041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730910"/>
            <a:ext cx="5111750" cy="53952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4188" y="1435100"/>
            <a:ext cx="321132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1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730909"/>
            <a:ext cx="5486400" cy="3996665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noFill/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254188" y="6310670"/>
            <a:ext cx="1620000" cy="365125"/>
          </a:xfrm>
          <a:prstGeom prst="rect">
            <a:avLst/>
          </a:prstGeom>
        </p:spPr>
        <p:txBody>
          <a:bodyPr/>
          <a:lstStyle/>
          <a:p>
            <a:fld id="{79D1E635-110D-024C-8019-D86FBC88EE78}" type="datetime1">
              <a:rPr lang="de-DE" smtClean="0"/>
              <a:pPr/>
              <a:t>13.02.2015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874188" y="6310670"/>
            <a:ext cx="5402836" cy="3651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7277024" y="6310670"/>
            <a:ext cx="1620000" cy="365125"/>
          </a:xfrm>
          <a:prstGeom prst="rect">
            <a:avLst/>
          </a:prstGeom>
        </p:spPr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bgerundetes Rechteck 7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254188" y="6310670"/>
            <a:ext cx="1620000" cy="365125"/>
          </a:xfrm>
          <a:prstGeom prst="rect">
            <a:avLst/>
          </a:prstGeom>
        </p:spPr>
        <p:txBody>
          <a:bodyPr/>
          <a:lstStyle/>
          <a:p>
            <a:fld id="{935E5D6D-30B3-694E-A6C6-339717DFA8DA}" type="datetime1">
              <a:rPr lang="de-DE" smtClean="0"/>
              <a:pPr/>
              <a:t>13.02.2015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874188" y="6310670"/>
            <a:ext cx="5402836" cy="3651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277024" y="6310670"/>
            <a:ext cx="1620000" cy="365125"/>
          </a:xfrm>
          <a:prstGeom prst="rect">
            <a:avLst/>
          </a:prstGeom>
        </p:spPr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10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27190" y="1129112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61230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4189" y="274638"/>
            <a:ext cx="637521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254188" y="6310670"/>
            <a:ext cx="1620000" cy="365125"/>
          </a:xfrm>
          <a:prstGeom prst="rect">
            <a:avLst/>
          </a:prstGeom>
        </p:spPr>
        <p:txBody>
          <a:bodyPr/>
          <a:lstStyle/>
          <a:p>
            <a:fld id="{A62E839E-3018-9947-A094-AF9696035EB2}" type="datetime1">
              <a:rPr lang="de-DE" smtClean="0"/>
              <a:pPr/>
              <a:t>13.02.2015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874188" y="6310670"/>
            <a:ext cx="5402836" cy="3651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277024" y="6310670"/>
            <a:ext cx="1620000" cy="365125"/>
          </a:xfrm>
          <a:prstGeom prst="rect">
            <a:avLst/>
          </a:prstGeom>
        </p:spPr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Abgerundetes Rechteck 7"/>
          <p:cNvSpPr/>
          <p:nvPr userDrawn="1"/>
        </p:nvSpPr>
        <p:spPr>
          <a:xfrm>
            <a:off x="254189" y="274638"/>
            <a:ext cx="7987518" cy="5919834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This project has received funding from the European Union</a:t>
            </a:r>
            <a:r>
              <a:rPr lang="en-US" altLang="en-GB" dirty="0" smtClean="0"/>
              <a:t>’</a:t>
            </a:r>
            <a:r>
              <a:rPr lang="en-US" dirty="0" smtClean="0"/>
              <a:t>s Seventh Framework </a:t>
            </a:r>
            <a:r>
              <a:rPr lang="en-US" dirty="0" err="1" smtClean="0"/>
              <a:t>Programme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research, technological development and demonstration (Grant Agreement no. 289108) </a:t>
            </a:r>
          </a:p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3294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bg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54189" y="730910"/>
            <a:ext cx="8635622" cy="10506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180000" tIns="45720" rIns="180000" bIns="45720" rtlCol="0" anchor="ctr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4189" y="1781595"/>
            <a:ext cx="8635622" cy="4412877"/>
          </a:xfrm>
          <a:prstGeom prst="rect">
            <a:avLst/>
          </a:prstGeom>
          <a:noFill/>
          <a:ln>
            <a:noFill/>
          </a:ln>
        </p:spPr>
        <p:txBody>
          <a:bodyPr vert="horz" lIns="180000" tIns="45720" rIns="18000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8" name="Bild 7" descr="EuroFIR Logo (final - Version 3).psd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125" y="69414"/>
            <a:ext cx="16700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eth_ologo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11" y="717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drap_cmyk.eps"/>
          <p:cNvPicPr>
            <a:picLocks noChangeAspect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254188" y="6315433"/>
            <a:ext cx="53975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Datumsplatzhalter 3"/>
          <p:cNvSpPr>
            <a:spLocks noGrp="1"/>
          </p:cNvSpPr>
          <p:nvPr>
            <p:ph type="dt" sz="half" idx="2"/>
          </p:nvPr>
        </p:nvSpPr>
        <p:spPr>
          <a:xfrm>
            <a:off x="254188" y="6310670"/>
            <a:ext cx="5517962" cy="365125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This project has received funding from the European Union</a:t>
            </a:r>
            <a:r>
              <a:rPr lang="en-US" altLang="en-GB" dirty="0" smtClean="0"/>
              <a:t>’</a:t>
            </a:r>
            <a:r>
              <a:rPr lang="en-US" dirty="0" smtClean="0"/>
              <a:t>s Seventh Framework </a:t>
            </a:r>
            <a:r>
              <a:rPr lang="en-US" dirty="0" err="1" smtClean="0"/>
              <a:t>Programme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research, technological development and demonstration (Grant Agreement no. 289108) </a:t>
            </a:r>
          </a:p>
          <a:p>
            <a:endParaRPr lang="de-DE" dirty="0"/>
          </a:p>
        </p:txBody>
      </p:sp>
      <p:sp>
        <p:nvSpPr>
          <p:cNvPr id="1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de-DE" dirty="0" smtClean="0"/>
              <a:t>www.tds-exposure.eu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586751"/>
          </a:solidFill>
          <a:effectLst/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75000"/>
        <a:buFontTx/>
        <a:buBlip>
          <a:blip r:embed="rId18"/>
        </a:buBlip>
        <a:defRPr sz="3200" kern="1200">
          <a:solidFill>
            <a:srgbClr val="282800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82800"/>
          </a:solidFill>
          <a:latin typeface="Calibri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82800"/>
          </a:solidFill>
          <a:latin typeface="Calibri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82800"/>
          </a:solidFill>
          <a:latin typeface="Calibri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82800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746589" y="2130425"/>
            <a:ext cx="7681216" cy="1470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180000" tIns="45720" rIns="18000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586751"/>
                </a:solidFill>
                <a:effectLst/>
                <a:latin typeface="Calibri"/>
                <a:ea typeface="+mj-ea"/>
                <a:cs typeface="Calibri"/>
              </a:defRPr>
            </a:lvl1pPr>
          </a:lstStyle>
          <a:p>
            <a:pPr algn="r"/>
            <a:r>
              <a:rPr lang="en-US" sz="4000" dirty="0" smtClean="0">
                <a:solidFill>
                  <a:srgbClr val="282800"/>
                </a:solidFill>
              </a:rPr>
              <a:t>WP6/WP10 Workshop</a:t>
            </a:r>
            <a:br>
              <a:rPr lang="en-US" sz="4000" dirty="0" smtClean="0">
                <a:solidFill>
                  <a:srgbClr val="282800"/>
                </a:solidFill>
              </a:rPr>
            </a:br>
            <a:r>
              <a:rPr lang="en-US" sz="4000" dirty="0" smtClean="0">
                <a:solidFill>
                  <a:srgbClr val="282800"/>
                </a:solidFill>
              </a:rPr>
              <a:t>Data Quality Framework</a:t>
            </a:r>
            <a:endParaRPr lang="en-GB" sz="4000" dirty="0">
              <a:solidFill>
                <a:srgbClr val="282800"/>
              </a:solidFill>
            </a:endParaRPr>
          </a:p>
        </p:txBody>
      </p:sp>
      <p:sp>
        <p:nvSpPr>
          <p:cNvPr id="11" name="Subtitle 4"/>
          <p:cNvSpPr>
            <a:spLocks noGrp="1"/>
          </p:cNvSpPr>
          <p:nvPr>
            <p:ph type="subTitle" idx="1"/>
          </p:nvPr>
        </p:nvSpPr>
        <p:spPr>
          <a:xfrm>
            <a:off x="746589" y="3886200"/>
            <a:ext cx="7681216" cy="1752600"/>
          </a:xfrm>
        </p:spPr>
        <p:txBody>
          <a:bodyPr/>
          <a:lstStyle/>
          <a:p>
            <a:r>
              <a:rPr lang="en-US" dirty="0"/>
              <a:t>WP6/WP10 Workshop</a:t>
            </a:r>
          </a:p>
          <a:p>
            <a:r>
              <a:rPr lang="en-US" dirty="0"/>
              <a:t>Zurich, 13th February 2015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Data Quality Framework (DQF) concept</a:t>
            </a:r>
          </a:p>
          <a:p>
            <a:pPr lvl="1"/>
            <a:r>
              <a:rPr lang="en-GB" dirty="0" smtClean="0"/>
              <a:t>Constraints (rules) definition</a:t>
            </a:r>
          </a:p>
          <a:p>
            <a:pPr lvl="1"/>
            <a:r>
              <a:rPr lang="en-GB" dirty="0" smtClean="0"/>
              <a:t>Contracts</a:t>
            </a:r>
          </a:p>
          <a:p>
            <a:r>
              <a:rPr lang="en-GB" dirty="0" smtClean="0"/>
              <a:t>Data input validation &amp; data quality analysis</a:t>
            </a:r>
          </a:p>
          <a:p>
            <a:r>
              <a:rPr lang="en-GB" dirty="0" smtClean="0"/>
              <a:t>Measurement and calculation of data quality</a:t>
            </a:r>
          </a:p>
          <a:p>
            <a:r>
              <a:rPr lang="en-GB" dirty="0" smtClean="0"/>
              <a:t>Data quality visualisation</a:t>
            </a:r>
          </a:p>
          <a:p>
            <a:r>
              <a:rPr lang="en-GB" dirty="0" smtClean="0"/>
              <a:t>Comparison to Food Composition DQF</a:t>
            </a:r>
          </a:p>
          <a:p>
            <a:r>
              <a:rPr lang="en-GB" dirty="0" smtClean="0"/>
              <a:t>Your feedback / discussion</a:t>
            </a:r>
          </a:p>
          <a:p>
            <a:r>
              <a:rPr lang="en-GB" dirty="0" smtClean="0"/>
              <a:t>Survey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04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Managing and measuring data quality (DQ)</a:t>
            </a:r>
          </a:p>
          <a:p>
            <a:r>
              <a:rPr lang="en-GB" dirty="0" smtClean="0"/>
              <a:t>Constraints as DQ indicators</a:t>
            </a:r>
          </a:p>
          <a:p>
            <a:r>
              <a:rPr lang="en-GB" dirty="0" smtClean="0"/>
              <a:t>Unique definition and validation</a:t>
            </a:r>
          </a:p>
          <a:p>
            <a:r>
              <a:rPr lang="en-GB" dirty="0" smtClean="0"/>
              <a:t>Flexible and highly configurable DQF</a:t>
            </a:r>
          </a:p>
          <a:p>
            <a:pPr lvl="1"/>
            <a:r>
              <a:rPr lang="en-GB" dirty="0" smtClean="0"/>
              <a:t>Importance weights for constraints</a:t>
            </a:r>
          </a:p>
          <a:p>
            <a:pPr lvl="1"/>
            <a:r>
              <a:rPr lang="en-GB" dirty="0" smtClean="0"/>
              <a:t>Grouping of constraints</a:t>
            </a:r>
          </a:p>
          <a:p>
            <a:pPr lvl="1"/>
            <a:r>
              <a:rPr lang="en-GB" dirty="0" smtClean="0"/>
              <a:t>DQ contracts for different users</a:t>
            </a:r>
          </a:p>
          <a:p>
            <a:pPr lvl="1"/>
            <a:r>
              <a:rPr lang="en-GB" dirty="0" smtClean="0"/>
              <a:t>Various visualisations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Quality Framework (DQF) concept</a:t>
            </a: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3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Constraints defined in a single place in the system (by developer)</a:t>
            </a:r>
          </a:p>
          <a:p>
            <a:r>
              <a:rPr lang="en-GB" dirty="0" smtClean="0"/>
              <a:t>Constraint groups can be defined </a:t>
            </a:r>
            <a:r>
              <a:rPr lang="en-GB" dirty="0"/>
              <a:t>(by developer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Constraints can belong to one or more groups</a:t>
            </a:r>
          </a:p>
          <a:p>
            <a:pPr lvl="1"/>
            <a:r>
              <a:rPr lang="en-GB" dirty="0" smtClean="0"/>
              <a:t>Allow organising constraints into logical units (Constraint types, accuracy, completeness, etc.)</a:t>
            </a:r>
          </a:p>
          <a:p>
            <a:pPr lvl="1"/>
            <a:r>
              <a:rPr lang="en-GB" dirty="0" smtClean="0"/>
              <a:t>Allow to validate/analyse only certain groups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DQF concept - Constraint definition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65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No possibility to add new constraints or constraint groups for a user of the application</a:t>
            </a:r>
          </a:p>
          <a:p>
            <a:r>
              <a:rPr lang="en-GB" dirty="0" smtClean="0"/>
              <a:t>User can define weights and threshold</a:t>
            </a:r>
          </a:p>
          <a:p>
            <a:pPr lvl="1"/>
            <a:r>
              <a:rPr lang="en-GB" dirty="0" smtClean="0"/>
              <a:t>0: Not important, 100: Most important</a:t>
            </a:r>
          </a:p>
          <a:p>
            <a:pPr lvl="1"/>
            <a:r>
              <a:rPr lang="en-GB" dirty="0" smtClean="0"/>
              <a:t>Threshold between warning and error</a:t>
            </a:r>
          </a:p>
          <a:p>
            <a:pPr lvl="1"/>
            <a:r>
              <a:rPr lang="en-GB" dirty="0" smtClean="0"/>
              <a:t>Default weight</a:t>
            </a:r>
          </a:p>
          <a:p>
            <a:r>
              <a:rPr lang="en-GB" dirty="0" smtClean="0"/>
              <a:t>Weights can be overwritten (if configured)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DQF concept - Constraint definition cont.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67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contract defines the weight (importance) for each of the constraints</a:t>
            </a:r>
          </a:p>
          <a:p>
            <a:r>
              <a:rPr lang="en-GB" dirty="0" smtClean="0"/>
              <a:t>A contract is a simple file (editable in GUI) </a:t>
            </a:r>
          </a:p>
          <a:p>
            <a:r>
              <a:rPr lang="en-GB" dirty="0" smtClean="0"/>
              <a:t>Default contract exists as </a:t>
            </a:r>
            <a:r>
              <a:rPr lang="en-GB" dirty="0" err="1" smtClean="0"/>
              <a:t>fallback</a:t>
            </a:r>
            <a:endParaRPr lang="en-GB" dirty="0" smtClean="0"/>
          </a:p>
          <a:p>
            <a:r>
              <a:rPr lang="en-GB" dirty="0" smtClean="0"/>
              <a:t>Users can define their (multiple) own contracts</a:t>
            </a:r>
          </a:p>
          <a:p>
            <a:r>
              <a:rPr lang="en-GB" dirty="0" smtClean="0"/>
              <a:t>Contracts can easily be imported and shared between users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DQF concept - </a:t>
            </a:r>
            <a:r>
              <a:rPr lang="en-GB" dirty="0" smtClean="0"/>
              <a:t>Contracts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74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Sample: </a:t>
            </a:r>
            <a:r>
              <a:rPr lang="en-GB" dirty="0" err="1" smtClean="0"/>
              <a:t>Kartoffelsuppe</a:t>
            </a:r>
            <a:r>
              <a:rPr lang="en-GB" dirty="0" smtClean="0"/>
              <a:t> (</a:t>
            </a:r>
            <a:r>
              <a:rPr lang="en-GB" dirty="0" err="1" smtClean="0"/>
              <a:t>engl.</a:t>
            </a:r>
            <a:r>
              <a:rPr lang="en-GB" dirty="0" smtClean="0"/>
              <a:t> Potato soup)</a:t>
            </a:r>
          </a:p>
          <a:p>
            <a:r>
              <a:rPr lang="en-GB" dirty="0" err="1" smtClean="0"/>
              <a:t>AnalysisValue</a:t>
            </a:r>
            <a:r>
              <a:rPr lang="en-GB" dirty="0" smtClean="0"/>
              <a:t>: Total copper, 0.845 mg/kg</a:t>
            </a:r>
          </a:p>
          <a:p>
            <a:r>
              <a:rPr lang="en-GB" dirty="0" smtClean="0"/>
              <a:t>Two constraints:</a:t>
            </a:r>
          </a:p>
          <a:p>
            <a:pPr lvl="1"/>
            <a:r>
              <a:rPr lang="en-US" dirty="0" err="1" smtClean="0"/>
              <a:t>Sample.englishName.NotEmpty</a:t>
            </a:r>
            <a:r>
              <a:rPr lang="en-US" dirty="0" smtClean="0"/>
              <a:t>=80, active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(very important)</a:t>
            </a:r>
            <a:endParaRPr lang="en-US" sz="2400" dirty="0"/>
          </a:p>
          <a:p>
            <a:pPr lvl="1"/>
            <a:r>
              <a:rPr lang="en-GB" dirty="0" smtClean="0"/>
              <a:t>Analysis</a:t>
            </a:r>
            <a:r>
              <a:rPr lang="en-US" dirty="0" err="1" smtClean="0"/>
              <a:t>Value.verifyingBy.NotEmpty</a:t>
            </a:r>
            <a:r>
              <a:rPr lang="en-US" dirty="0" smtClean="0"/>
              <a:t>=20, active</a:t>
            </a:r>
            <a:br>
              <a:rPr lang="en-US" dirty="0" smtClean="0"/>
            </a:br>
            <a:r>
              <a:rPr lang="en-US" sz="2400" dirty="0" smtClean="0"/>
              <a:t>(less important)</a:t>
            </a:r>
          </a:p>
          <a:p>
            <a:r>
              <a:rPr lang="de-CH" dirty="0" smtClean="0"/>
              <a:t>Other constraints: Min/Max, Range, Email, URL, Pattern, etc. and custom constraints (‘Was the subsample bought in the store as planned?’)</a:t>
            </a:r>
            <a:endParaRPr lang="en-US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DQF concept - </a:t>
            </a:r>
            <a:r>
              <a:rPr lang="en-GB" dirty="0" smtClean="0"/>
              <a:t>Example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47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93" y="0"/>
            <a:ext cx="5357813" cy="6858000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 rot="16200000">
            <a:off x="-1430244" y="2428037"/>
            <a:ext cx="4434854" cy="1050685"/>
          </a:xfrm>
        </p:spPr>
        <p:txBody>
          <a:bodyPr/>
          <a:lstStyle/>
          <a:p>
            <a:r>
              <a:rPr lang="en-GB" dirty="0" smtClean="0"/>
              <a:t>Data input validation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807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93" y="0"/>
            <a:ext cx="5357813" cy="6858000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 rot="16200000">
            <a:off x="-1430244" y="2428037"/>
            <a:ext cx="4434854" cy="1050685"/>
          </a:xfrm>
        </p:spPr>
        <p:txBody>
          <a:bodyPr/>
          <a:lstStyle/>
          <a:p>
            <a:r>
              <a:rPr lang="en-GB" dirty="0" smtClean="0"/>
              <a:t>Data input validation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793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 rot="16200000">
            <a:off x="-1430244" y="2428037"/>
            <a:ext cx="4434854" cy="1050685"/>
          </a:xfrm>
        </p:spPr>
        <p:txBody>
          <a:bodyPr/>
          <a:lstStyle/>
          <a:p>
            <a:r>
              <a:rPr lang="en-GB" dirty="0" smtClean="0"/>
              <a:t>Data input validation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72" y="0"/>
            <a:ext cx="59344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74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72" y="0"/>
            <a:ext cx="5934456" cy="6858000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 rot="16200000">
            <a:off x="-1430244" y="2428037"/>
            <a:ext cx="4434854" cy="1050685"/>
          </a:xfrm>
        </p:spPr>
        <p:txBody>
          <a:bodyPr/>
          <a:lstStyle/>
          <a:p>
            <a:r>
              <a:rPr lang="en-GB" dirty="0" smtClean="0"/>
              <a:t>Data input validation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667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074" y="447259"/>
            <a:ext cx="6639852" cy="5963482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 rot="16200000">
            <a:off x="-1430244" y="2428037"/>
            <a:ext cx="4434854" cy="1050685"/>
          </a:xfrm>
        </p:spPr>
        <p:txBody>
          <a:bodyPr/>
          <a:lstStyle/>
          <a:p>
            <a:r>
              <a:rPr lang="en-GB" dirty="0"/>
              <a:t>Data quality analysis</a:t>
            </a:r>
          </a:p>
        </p:txBody>
      </p:sp>
    </p:spTree>
    <p:extLst>
      <p:ext uri="{BB962C8B-B14F-4D97-AF65-F5344CB8AC3E}">
        <p14:creationId xmlns:p14="http://schemas.microsoft.com/office/powerpoint/2010/main" val="79674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074" y="447259"/>
            <a:ext cx="6639852" cy="5963482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 rot="16200000">
            <a:off x="-1430244" y="2428037"/>
            <a:ext cx="4434854" cy="1050685"/>
          </a:xfrm>
        </p:spPr>
        <p:txBody>
          <a:bodyPr/>
          <a:lstStyle/>
          <a:p>
            <a:r>
              <a:rPr lang="en-GB" dirty="0"/>
              <a:t>Data quality analysis</a:t>
            </a:r>
          </a:p>
        </p:txBody>
      </p:sp>
    </p:spTree>
    <p:extLst>
      <p:ext uri="{BB962C8B-B14F-4D97-AF65-F5344CB8AC3E}">
        <p14:creationId xmlns:p14="http://schemas.microsoft.com/office/powerpoint/2010/main" val="115248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074" y="447259"/>
            <a:ext cx="6639852" cy="5963482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 rot="16200000">
            <a:off x="-1430244" y="2428037"/>
            <a:ext cx="4434854" cy="1050685"/>
          </a:xfrm>
        </p:spPr>
        <p:txBody>
          <a:bodyPr/>
          <a:lstStyle/>
          <a:p>
            <a:r>
              <a:rPr lang="en-GB" dirty="0"/>
              <a:t>Data quality analysis</a:t>
            </a:r>
          </a:p>
        </p:txBody>
      </p:sp>
    </p:spTree>
    <p:extLst>
      <p:ext uri="{BB962C8B-B14F-4D97-AF65-F5344CB8AC3E}">
        <p14:creationId xmlns:p14="http://schemas.microsoft.com/office/powerpoint/2010/main" val="406720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074" y="447259"/>
            <a:ext cx="6639852" cy="5963482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 rot="16200000">
            <a:off x="-1430244" y="2428037"/>
            <a:ext cx="4434854" cy="1050685"/>
          </a:xfrm>
        </p:spPr>
        <p:txBody>
          <a:bodyPr/>
          <a:lstStyle/>
          <a:p>
            <a:r>
              <a:rPr lang="en-GB" dirty="0"/>
              <a:t>Data quality analysis</a:t>
            </a:r>
          </a:p>
        </p:txBody>
      </p:sp>
    </p:spTree>
    <p:extLst>
      <p:ext uri="{BB962C8B-B14F-4D97-AF65-F5344CB8AC3E}">
        <p14:creationId xmlns:p14="http://schemas.microsoft.com/office/powerpoint/2010/main" val="111619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074" y="447259"/>
            <a:ext cx="6639852" cy="5963482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 rot="16200000">
            <a:off x="-1430244" y="2428037"/>
            <a:ext cx="4434854" cy="1050685"/>
          </a:xfrm>
        </p:spPr>
        <p:txBody>
          <a:bodyPr/>
          <a:lstStyle/>
          <a:p>
            <a:r>
              <a:rPr lang="en-GB" dirty="0"/>
              <a:t>Data quality analysis</a:t>
            </a:r>
          </a:p>
        </p:txBody>
      </p:sp>
    </p:spTree>
    <p:extLst>
      <p:ext uri="{BB962C8B-B14F-4D97-AF65-F5344CB8AC3E}">
        <p14:creationId xmlns:p14="http://schemas.microsoft.com/office/powerpoint/2010/main" val="259910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DQ is calculated as the weighted arithmetic mean of all DQ indicators</a:t>
            </a:r>
          </a:p>
          <a:p>
            <a:r>
              <a:rPr lang="en-GB" dirty="0" smtClean="0"/>
              <a:t>Other calculation schemes are possible but not implemented yet</a:t>
            </a:r>
          </a:p>
          <a:p>
            <a:r>
              <a:rPr lang="en-GB" dirty="0" smtClean="0"/>
              <a:t>Users cannot influence the calculation directly but indirectly by defining the constraint weights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measurement / calculation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55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4189" y="1781595"/>
            <a:ext cx="8635622" cy="2302725"/>
          </a:xfrm>
        </p:spPr>
        <p:txBody>
          <a:bodyPr>
            <a:noAutofit/>
          </a:bodyPr>
          <a:lstStyle/>
          <a:p>
            <a:r>
              <a:rPr lang="en-GB" sz="2400" dirty="0" smtClean="0"/>
              <a:t>100 data entries, error threshold = 60</a:t>
            </a:r>
          </a:p>
          <a:p>
            <a:r>
              <a:rPr lang="en-GB" sz="2400" dirty="0" smtClean="0"/>
              <a:t>Constraint A (‘Sample English name not empty’), weight 80</a:t>
            </a:r>
          </a:p>
          <a:p>
            <a:r>
              <a:rPr lang="en-GB" sz="2400" dirty="0" smtClean="0"/>
              <a:t>Constraint B (‘Analysis value verified by not </a:t>
            </a:r>
            <a:r>
              <a:rPr lang="en-GB" sz="2400" dirty="0"/>
              <a:t>empty’) , </a:t>
            </a:r>
            <a:r>
              <a:rPr lang="en-GB" sz="2400" dirty="0" smtClean="0"/>
              <a:t>weight 20</a:t>
            </a:r>
            <a:endParaRPr lang="en-GB" sz="2400" dirty="0"/>
          </a:p>
          <a:p>
            <a:r>
              <a:rPr lang="en-GB" sz="2400" dirty="0"/>
              <a:t>5 entities violating constraint A (quality indicator A: 0.95</a:t>
            </a:r>
            <a:r>
              <a:rPr lang="en-GB" sz="2400" dirty="0" smtClean="0"/>
              <a:t>)</a:t>
            </a:r>
            <a:endParaRPr lang="en-GB" sz="2400" dirty="0"/>
          </a:p>
          <a:p>
            <a:r>
              <a:rPr lang="en-GB" sz="2400" dirty="0" smtClean="0"/>
              <a:t>40 </a:t>
            </a:r>
            <a:r>
              <a:rPr lang="en-GB" sz="2400" dirty="0"/>
              <a:t>entities violating constraint </a:t>
            </a:r>
            <a:r>
              <a:rPr lang="en-GB" sz="2400" dirty="0" smtClean="0"/>
              <a:t>B </a:t>
            </a:r>
            <a:r>
              <a:rPr lang="en-GB" sz="2400" dirty="0"/>
              <a:t>(quality indicator </a:t>
            </a:r>
            <a:r>
              <a:rPr lang="en-GB" sz="2400" dirty="0" smtClean="0"/>
              <a:t>B: 0.60)</a:t>
            </a:r>
            <a:endParaRPr lang="en-GB" sz="2400" dirty="0"/>
          </a:p>
          <a:p>
            <a:r>
              <a:rPr lang="en-GB" sz="2400" dirty="0" smtClean="0"/>
              <a:t>Overall entity quality indicator calculated as: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DQ calculation example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346960" y="4876800"/>
                <a:ext cx="4061460" cy="799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CH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CH" sz="24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  <m:r>
                            <a:rPr lang="de-CH" sz="2400" i="1">
                              <a:latin typeface="Cambria Math" panose="02040503050406030204" pitchFamily="18" charset="0"/>
                            </a:rPr>
                            <m:t> ∗</m:t>
                          </m:r>
                          <m:r>
                            <a:rPr lang="de-CH" sz="2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0.95</m:t>
                          </m:r>
                          <m:r>
                            <a:rPr lang="de-CH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de-CH" sz="240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de-CH" sz="2400" i="1">
                              <a:latin typeface="Cambria Math" panose="02040503050406030204" pitchFamily="18" charset="0"/>
                            </a:rPr>
                            <m:t> ∗</m:t>
                          </m:r>
                          <m:r>
                            <a:rPr lang="de-CH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0.6</m:t>
                          </m:r>
                        </m:num>
                        <m:den>
                          <m:r>
                            <a:rPr lang="de-CH" sz="24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  <m:r>
                            <a:rPr lang="de-CH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de-CH" sz="240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de-CH" sz="2400" i="1">
                          <a:latin typeface="Cambria Math" panose="02040503050406030204" pitchFamily="18" charset="0"/>
                        </a:rPr>
                        <m:t>=0.88</m:t>
                      </m:r>
                    </m:oMath>
                  </m:oMathPara>
                </a14:m>
                <a:endParaRPr lang="de-CH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6960" y="4876800"/>
                <a:ext cx="4061460" cy="79989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143140" y="4650929"/>
            <a:ext cx="1112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weight A</a:t>
            </a:r>
          </a:p>
          <a:p>
            <a:r>
              <a:rPr lang="de-CH" sz="2000" dirty="0" smtClean="0">
                <a:solidFill>
                  <a:schemeClr val="accent3">
                    <a:lumMod val="75000"/>
                  </a:schemeClr>
                </a:solidFill>
              </a:rPr>
              <a:t>weight B</a:t>
            </a:r>
          </a:p>
          <a:p>
            <a:r>
              <a:rPr lang="de-CH" sz="2000" dirty="0" smtClean="0">
                <a:solidFill>
                  <a:schemeClr val="accent2">
                    <a:lumMod val="75000"/>
                  </a:schemeClr>
                </a:solidFill>
              </a:rPr>
              <a:t>QI A</a:t>
            </a:r>
          </a:p>
          <a:p>
            <a:r>
              <a:rPr lang="de-CH" sz="2000" dirty="0" smtClean="0">
                <a:solidFill>
                  <a:schemeClr val="accent6">
                    <a:lumMod val="75000"/>
                  </a:schemeClr>
                </a:solidFill>
              </a:rPr>
              <a:t>QI B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33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visualisation </a:t>
            </a:r>
            <a:r>
              <a:rPr lang="en-GB" smtClean="0"/>
              <a:t>- Outlook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221" y="1537030"/>
            <a:ext cx="5566869" cy="476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visualisation </a:t>
            </a:r>
            <a:r>
              <a:rPr lang="en-GB" smtClean="0"/>
              <a:t>- Outlook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52" y="1638605"/>
            <a:ext cx="6902009" cy="45241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371" y="1699713"/>
            <a:ext cx="3576595" cy="26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8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visualisation </a:t>
            </a:r>
            <a:r>
              <a:rPr lang="en-GB" smtClean="0"/>
              <a:t>- Outlook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256" y="1518071"/>
            <a:ext cx="5439686" cy="479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3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visualisation </a:t>
            </a:r>
            <a:r>
              <a:rPr lang="en-GB" smtClean="0"/>
              <a:t>- Outlook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2295" y="1956292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u="sng" dirty="0" smtClean="0"/>
              <a:t>25 violations of constraints with weight in the range of 80-100</a:t>
            </a:r>
            <a:endParaRPr kumimoji="1" lang="ja-JP" altLang="en-US" sz="24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552295" y="2935224"/>
            <a:ext cx="8077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Arial"/>
              <a:buChar char="•"/>
            </a:pPr>
            <a:r>
              <a:rPr kumimoji="1" lang="en-US" altLang="ja-JP" sz="2000" dirty="0" smtClean="0"/>
              <a:t> 10 violations of </a:t>
            </a:r>
            <a:r>
              <a:rPr kumimoji="1" lang="en-US" altLang="ja-JP" sz="2000" dirty="0" err="1" smtClean="0"/>
              <a:t>TdsPool.PoolFatConsistent</a:t>
            </a:r>
            <a:r>
              <a:rPr kumimoji="1" lang="en-US" altLang="ja-JP" sz="2000" dirty="0" smtClean="0"/>
              <a:t> (weight=80)</a:t>
            </a:r>
          </a:p>
          <a:p>
            <a:pPr>
              <a:spcAft>
                <a:spcPts val="1200"/>
              </a:spcAft>
              <a:buFont typeface="Arial"/>
              <a:buChar char="•"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5 violations of </a:t>
            </a:r>
            <a:r>
              <a:rPr lang="en-US" altLang="ja-JP" sz="2000" dirty="0" err="1" smtClean="0"/>
              <a:t>TdsPool.englishName.NotEmpty</a:t>
            </a:r>
            <a:r>
              <a:rPr lang="en-US" altLang="ja-JP" sz="2000" dirty="0" smtClean="0"/>
              <a:t> (weight=80)</a:t>
            </a:r>
          </a:p>
          <a:p>
            <a:pPr>
              <a:spcAft>
                <a:spcPts val="1200"/>
              </a:spcAft>
              <a:buFont typeface="Arial"/>
              <a:buChar char="•"/>
            </a:pPr>
            <a:r>
              <a:rPr kumimoji="1" lang="en-US" altLang="ja-JP" sz="2000" dirty="0" smtClean="0"/>
              <a:t> 5 violations of </a:t>
            </a:r>
            <a:r>
              <a:rPr kumimoji="1" lang="en-US" altLang="ja-JP" sz="2000" dirty="0" err="1" smtClean="0"/>
              <a:t>TdsPoolValue.MinMaxValue</a:t>
            </a:r>
            <a:r>
              <a:rPr kumimoji="1" lang="en-US" altLang="ja-JP" sz="2000" dirty="0" smtClean="0"/>
              <a:t> (weight=90)</a:t>
            </a:r>
          </a:p>
          <a:p>
            <a:pPr>
              <a:spcAft>
                <a:spcPts val="1200"/>
              </a:spcAft>
              <a:buFont typeface="Arial"/>
              <a:buChar char="•"/>
            </a:pPr>
            <a:r>
              <a:rPr lang="en-US" altLang="ja-JP" sz="2000" dirty="0" smtClean="0"/>
              <a:t> 3 violations of </a:t>
            </a:r>
            <a:r>
              <a:rPr lang="en-US" altLang="ja-JP" sz="2000" dirty="0" err="1" smtClean="0"/>
              <a:t>TdsPoolValue.Value.NotEmpty</a:t>
            </a:r>
            <a:r>
              <a:rPr lang="en-US" altLang="ja-JP" sz="2000" dirty="0" smtClean="0"/>
              <a:t> (weight=100)</a:t>
            </a:r>
          </a:p>
          <a:p>
            <a:pPr>
              <a:spcAft>
                <a:spcPts val="1200"/>
              </a:spcAft>
              <a:buFont typeface="Arial"/>
              <a:buChar char="•"/>
            </a:pPr>
            <a:r>
              <a:rPr kumimoji="1" lang="en-US" altLang="ja-JP" sz="2000" dirty="0" smtClean="0"/>
              <a:t> 2 violations of </a:t>
            </a:r>
            <a:r>
              <a:rPr kumimoji="1" lang="en-US" altLang="ja-JP" sz="2000" dirty="0" err="1" smtClean="0"/>
              <a:t>TdsPoolValue.maxValue.Min</a:t>
            </a:r>
            <a:r>
              <a:rPr kumimoji="1" lang="en-US" altLang="ja-JP" sz="2000" dirty="0" smtClean="0"/>
              <a:t> (weight=100)</a:t>
            </a:r>
            <a:endParaRPr kumimoji="1" lang="ja-JP" altLang="en-US" sz="2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228695" y="5143436"/>
            <a:ext cx="2971800" cy="1588"/>
          </a:xfrm>
          <a:prstGeom prst="line">
            <a:avLst/>
          </a:prstGeom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ular Callout 10"/>
          <p:cNvSpPr/>
          <p:nvPr/>
        </p:nvSpPr>
        <p:spPr>
          <a:xfrm>
            <a:off x="3082919" y="5530960"/>
            <a:ext cx="4824536" cy="396044"/>
          </a:xfrm>
          <a:prstGeom prst="wedgeRectCallout">
            <a:avLst>
              <a:gd name="adj1" fmla="val -35155"/>
              <a:gd name="adj2" fmla="val -140592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>
                <a:solidFill>
                  <a:srgbClr val="262626"/>
                </a:solidFill>
              </a:rPr>
              <a:t>The </a:t>
            </a:r>
            <a:r>
              <a:rPr lang="en-US" altLang="ja-JP" sz="1400" dirty="0" smtClean="0">
                <a:solidFill>
                  <a:srgbClr val="262626"/>
                </a:solidFill>
              </a:rPr>
              <a:t>maximum analysis </a:t>
            </a:r>
            <a:r>
              <a:rPr lang="en-US" altLang="ja-JP" sz="1400" dirty="0">
                <a:solidFill>
                  <a:srgbClr val="262626"/>
                </a:solidFill>
              </a:rPr>
              <a:t>value must be equal or larger than 0</a:t>
            </a:r>
            <a:endParaRPr lang="ja-JP" altLang="en-US" sz="1400" dirty="0">
              <a:solidFill>
                <a:srgbClr val="2626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07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visualisation </a:t>
            </a:r>
            <a:r>
              <a:rPr lang="en-GB" smtClean="0"/>
              <a:t>- Outlook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45" y="1635890"/>
            <a:ext cx="6455791" cy="756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329" y="2392070"/>
            <a:ext cx="2832776" cy="391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43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Input validation and DQ analysis</a:t>
            </a:r>
          </a:p>
          <a:p>
            <a:pPr lvl="1"/>
            <a:r>
              <a:rPr lang="en-GB" dirty="0" smtClean="0"/>
              <a:t>based on contracts (configurable individual importance weights per contract/user/user group)</a:t>
            </a:r>
          </a:p>
          <a:p>
            <a:pPr lvl="1"/>
            <a:r>
              <a:rPr lang="en-GB" dirty="0" smtClean="0"/>
              <a:t>user has influence on what is validated/measured</a:t>
            </a:r>
            <a:br>
              <a:rPr lang="en-GB" dirty="0" smtClean="0"/>
            </a:br>
            <a:r>
              <a:rPr lang="en-GB" dirty="0" smtClean="0">
                <a:sym typeface="Wingdings" panose="05000000000000000000" pitchFamily="2" charset="2"/>
              </a:rPr>
              <a:t> entities, groups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user has influence on the importance of constraints also for the input validation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Additional DQ feedback of importance (%)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Comparison to Food Composition DQF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60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Constraints</a:t>
            </a:r>
          </a:p>
          <a:p>
            <a:pPr lvl="1"/>
            <a:r>
              <a:rPr lang="en-GB" dirty="0" smtClean="0"/>
              <a:t>Constraints can be set as inactive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Configuration of default weight/importance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Configuration of warning error threshold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Warnings can be disabled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Visualisation is open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Comparison to Food Composition DQF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2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Your feedback / discussion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User Feedback Tools Com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133" y="1832907"/>
            <a:ext cx="533400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03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Please fill out </a:t>
            </a:r>
            <a:r>
              <a:rPr lang="en-GB" smtClean="0"/>
              <a:t>all </a:t>
            </a:r>
            <a:r>
              <a:rPr lang="en-GB" smtClean="0"/>
              <a:t>questions </a:t>
            </a:r>
            <a:r>
              <a:rPr lang="en-GB" dirty="0"/>
              <a:t>if </a:t>
            </a:r>
            <a:r>
              <a:rPr lang="en-GB" dirty="0" smtClean="0"/>
              <a:t>possible</a:t>
            </a:r>
          </a:p>
          <a:p>
            <a:r>
              <a:rPr lang="en-GB" dirty="0" smtClean="0"/>
              <a:t>Don’t hesitate to ask if something is unclear</a:t>
            </a:r>
          </a:p>
          <a:p>
            <a:r>
              <a:rPr lang="en-GB" dirty="0" smtClean="0"/>
              <a:t>If you have additional comments, ideas or requirements (such as a different DQ calculation) please let us know at the end of the questionnaire</a:t>
            </a:r>
          </a:p>
          <a:p>
            <a:r>
              <a:rPr lang="en-GB" dirty="0" smtClean="0"/>
              <a:t>Time: 45 min</a:t>
            </a:r>
          </a:p>
          <a:p>
            <a:r>
              <a:rPr lang="en-GB" dirty="0" smtClean="0"/>
              <a:t>Additional online survey for attributes planned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Survey</a:t>
            </a:r>
            <a:endParaRPr lang="en-GB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9" name="Rectangle 8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01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4189" y="2531135"/>
            <a:ext cx="8635622" cy="105068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Thank you for your participation and attention</a:t>
            </a:r>
            <a:endParaRPr lang="en-GB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5772150" y="6310670"/>
            <a:ext cx="1504873" cy="365125"/>
          </a:xfrm>
          <a:prstGeom prst="rect">
            <a:avLst/>
          </a:prstGeom>
        </p:spPr>
        <p:txBody>
          <a:bodyPr/>
          <a:lstStyle/>
          <a:p>
            <a:r>
              <a:rPr lang="de-DE" sz="1000" dirty="0" smtClean="0"/>
              <a:t>www.tds-exposure.eu</a:t>
            </a:r>
            <a:endParaRPr lang="de-DE" sz="1000" dirty="0"/>
          </a:p>
        </p:txBody>
      </p:sp>
      <p:sp>
        <p:nvSpPr>
          <p:cNvPr id="7" name="Rectangle 6"/>
          <p:cNvSpPr/>
          <p:nvPr/>
        </p:nvSpPr>
        <p:spPr>
          <a:xfrm>
            <a:off x="746589" y="631067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project has received funding from the European Union</a:t>
            </a:r>
            <a:r>
              <a:rPr lang="en-US" altLang="en-GB" sz="8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s Seventh Framework </a:t>
            </a:r>
            <a:r>
              <a:rPr lang="en-US" sz="8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800" dirty="0" smtClean="0">
                <a:latin typeface="Arial" pitchFamily="34" charset="0"/>
                <a:cs typeface="Arial" pitchFamily="34" charset="0"/>
              </a:rPr>
            </a:br>
            <a:r>
              <a:rPr lang="en-US" sz="800" dirty="0" smtClean="0">
                <a:latin typeface="Arial" pitchFamily="34" charset="0"/>
                <a:cs typeface="Arial" pitchFamily="34" charset="0"/>
              </a:rPr>
              <a:t>for research, technological development and demonstration (Grant Agreement no. 289108)</a:t>
            </a:r>
            <a:endParaRPr lang="fr-FR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30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ds-exposure PowerPoin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tds-exposure PowerPoint Template</Template>
  <TotalTime>0</TotalTime>
  <Words>990</Words>
  <Application>Microsoft Office PowerPoint</Application>
  <PresentationFormat>On-screen Show (4:3)</PresentationFormat>
  <Paragraphs>163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ＭＳ Ｐゴシック</vt:lpstr>
      <vt:lpstr>Arial</vt:lpstr>
      <vt:lpstr>Calibri</vt:lpstr>
      <vt:lpstr>Cambria Math</vt:lpstr>
      <vt:lpstr>Wingdings</vt:lpstr>
      <vt:lpstr>tds-exposure PowerPoint Template</vt:lpstr>
      <vt:lpstr>PowerPoint Presentation</vt:lpstr>
      <vt:lpstr>Agenda</vt:lpstr>
      <vt:lpstr>Data Quality Framework (DQF) concept</vt:lpstr>
      <vt:lpstr>DQF concept - Constraint definition</vt:lpstr>
      <vt:lpstr>DQF concept - Constraint definition cont.</vt:lpstr>
      <vt:lpstr>DQF concept - Contracts</vt:lpstr>
      <vt:lpstr>DQF concept - Example</vt:lpstr>
      <vt:lpstr>Data input validation</vt:lpstr>
      <vt:lpstr>Data input validation</vt:lpstr>
      <vt:lpstr>Data input validation</vt:lpstr>
      <vt:lpstr>Data input validation</vt:lpstr>
      <vt:lpstr>Data quality analysis</vt:lpstr>
      <vt:lpstr>Data quality analysis</vt:lpstr>
      <vt:lpstr>Data quality analysis</vt:lpstr>
      <vt:lpstr>Data quality analysis</vt:lpstr>
      <vt:lpstr>Data quality analysis</vt:lpstr>
      <vt:lpstr>Data quality measurement / calculation</vt:lpstr>
      <vt:lpstr>DQ calculation example</vt:lpstr>
      <vt:lpstr>Data quality visualisation - Outlook</vt:lpstr>
      <vt:lpstr>Data quality visualisation - Outlook</vt:lpstr>
      <vt:lpstr>Data quality visualisation - Outlook</vt:lpstr>
      <vt:lpstr>Data quality visualisation - Outlook</vt:lpstr>
      <vt:lpstr>Data quality visualisation - Outlook</vt:lpstr>
      <vt:lpstr>Comparison to Food Composition DQF</vt:lpstr>
      <vt:lpstr>Comparison to Food Composition DQF</vt:lpstr>
      <vt:lpstr>Your feedback / discussion</vt:lpstr>
      <vt:lpstr>Survey</vt:lpstr>
      <vt:lpstr>Thank you for your participation and attention</vt:lpstr>
    </vt:vector>
  </TitlesOfParts>
  <Company>SAP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Logo Usage Guidelines</dc:title>
  <dc:creator>Sven Kannengiesser</dc:creator>
  <cp:lastModifiedBy>David Weber</cp:lastModifiedBy>
  <cp:revision>362</cp:revision>
  <dcterms:created xsi:type="dcterms:W3CDTF">2012-04-16T21:24:58Z</dcterms:created>
  <dcterms:modified xsi:type="dcterms:W3CDTF">2015-02-13T14:46:59Z</dcterms:modified>
</cp:coreProperties>
</file>