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276" r:id="rId2"/>
    <p:sldId id="361" r:id="rId3"/>
    <p:sldId id="289" r:id="rId4"/>
    <p:sldId id="397" r:id="rId5"/>
    <p:sldId id="311" r:id="rId6"/>
    <p:sldId id="312" r:id="rId7"/>
    <p:sldId id="322" r:id="rId8"/>
    <p:sldId id="367" r:id="rId9"/>
    <p:sldId id="292" r:id="rId10"/>
    <p:sldId id="293" r:id="rId11"/>
    <p:sldId id="313" r:id="rId12"/>
    <p:sldId id="362" r:id="rId13"/>
    <p:sldId id="370" r:id="rId14"/>
    <p:sldId id="372" r:id="rId15"/>
    <p:sldId id="363" r:id="rId16"/>
    <p:sldId id="426" r:id="rId17"/>
    <p:sldId id="382" r:id="rId18"/>
    <p:sldId id="377" r:id="rId19"/>
    <p:sldId id="332" r:id="rId20"/>
    <p:sldId id="375" r:id="rId21"/>
    <p:sldId id="376" r:id="rId22"/>
    <p:sldId id="333" r:id="rId23"/>
    <p:sldId id="366" r:id="rId24"/>
    <p:sldId id="427" r:id="rId25"/>
    <p:sldId id="429" r:id="rId26"/>
    <p:sldId id="430" r:id="rId27"/>
    <p:sldId id="428" r:id="rId28"/>
    <p:sldId id="340" r:id="rId29"/>
    <p:sldId id="341" r:id="rId30"/>
    <p:sldId id="344" r:id="rId31"/>
    <p:sldId id="342" r:id="rId32"/>
    <p:sldId id="343" r:id="rId33"/>
    <p:sldId id="346" r:id="rId34"/>
    <p:sldId id="353" r:id="rId35"/>
    <p:sldId id="398" r:id="rId36"/>
    <p:sldId id="351" r:id="rId37"/>
    <p:sldId id="357" r:id="rId38"/>
    <p:sldId id="352" r:id="rId39"/>
    <p:sldId id="395" r:id="rId40"/>
    <p:sldId id="396" r:id="rId41"/>
    <p:sldId id="359" r:id="rId42"/>
    <p:sldId id="358" r:id="rId43"/>
    <p:sldId id="410" r:id="rId44"/>
    <p:sldId id="360" r:id="rId45"/>
    <p:sldId id="318" r:id="rId46"/>
    <p:sldId id="355" r:id="rId47"/>
    <p:sldId id="386" r:id="rId48"/>
    <p:sldId id="387" r:id="rId49"/>
    <p:sldId id="388" r:id="rId50"/>
    <p:sldId id="354" r:id="rId51"/>
    <p:sldId id="425" r:id="rId52"/>
    <p:sldId id="356" r:id="rId53"/>
    <p:sldId id="417" r:id="rId54"/>
    <p:sldId id="418" r:id="rId55"/>
    <p:sldId id="419" r:id="rId56"/>
    <p:sldId id="420" r:id="rId57"/>
    <p:sldId id="421" r:id="rId58"/>
    <p:sldId id="422" r:id="rId59"/>
    <p:sldId id="423" r:id="rId60"/>
    <p:sldId id="424" r:id="rId61"/>
    <p:sldId id="411" r:id="rId62"/>
    <p:sldId id="412" r:id="rId63"/>
    <p:sldId id="413" r:id="rId64"/>
    <p:sldId id="414" r:id="rId65"/>
  </p:sldIdLst>
  <p:sldSz cx="9144000" cy="6858000" type="screen4x3"/>
  <p:notesSz cx="6797675" cy="9926638"/>
  <p:defaultTextStyle>
    <a:defPPr>
      <a:defRPr lang="de-D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586751"/>
    <a:srgbClr val="08458B"/>
    <a:srgbClr val="6D8065"/>
    <a:srgbClr val="BFBFBF"/>
    <a:srgbClr val="E3E3E3"/>
    <a:srgbClr val="295306"/>
    <a:srgbClr val="45890C"/>
    <a:srgbClr val="282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799" autoAdjust="0"/>
    <p:restoredTop sz="90447" autoAdjust="0"/>
  </p:normalViewPr>
  <p:slideViewPr>
    <p:cSldViewPr snapToGrid="0" snapToObjects="1">
      <p:cViewPr varScale="1">
        <p:scale>
          <a:sx n="105" d="100"/>
          <a:sy n="105" d="100"/>
        </p:scale>
        <p:origin x="161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61" d="100"/>
          <a:sy n="61" d="100"/>
        </p:scale>
        <p:origin x="-2922" y="-96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A85EF1-9F1A-4ECE-8AD7-C97FDE68ADBD}" type="doc">
      <dgm:prSet loTypeId="urn:microsoft.com/office/officeart/2005/8/layout/chart3" loCatId="relationship" qsTypeId="urn:microsoft.com/office/officeart/2005/8/quickstyle/simple1" qsCatId="simple" csTypeId="urn:microsoft.com/office/officeart/2005/8/colors/accent1_2" csCatId="accent1" phldr="1"/>
      <dgm:spPr/>
    </dgm:pt>
    <dgm:pt modelId="{2F0F9088-4073-4849-A41D-9311159DE3C2}">
      <dgm:prSet phldrT="[Text]" custT="1"/>
      <dgm:spPr/>
      <dgm:t>
        <a:bodyPr vert="vert270"/>
        <a:lstStyle/>
        <a:p>
          <a:r>
            <a:rPr lang="en-GB" sz="2000" dirty="0" smtClean="0"/>
            <a:t>Prevention of </a:t>
          </a:r>
          <a:br>
            <a:rPr lang="en-GB" sz="2000" dirty="0" smtClean="0"/>
          </a:br>
          <a:r>
            <a:rPr lang="en-GB" sz="2000" dirty="0" smtClean="0"/>
            <a:t>low Data Quality</a:t>
          </a:r>
          <a:endParaRPr lang="en-US" sz="2000" dirty="0"/>
        </a:p>
      </dgm:t>
    </dgm:pt>
    <dgm:pt modelId="{BBF9F1C0-F31A-4242-BF8C-F8302625258D}" type="parTrans" cxnId="{8E5C3DEC-0AA3-4350-90B8-97D5A4867ECF}">
      <dgm:prSet/>
      <dgm:spPr/>
      <dgm:t>
        <a:bodyPr/>
        <a:lstStyle/>
        <a:p>
          <a:endParaRPr lang="en-US"/>
        </a:p>
      </dgm:t>
    </dgm:pt>
    <dgm:pt modelId="{B376C687-F4E1-409D-98F2-A4DBD30100E1}" type="sibTrans" cxnId="{8E5C3DEC-0AA3-4350-90B8-97D5A4867ECF}">
      <dgm:prSet/>
      <dgm:spPr/>
      <dgm:t>
        <a:bodyPr/>
        <a:lstStyle/>
        <a:p>
          <a:endParaRPr lang="en-US"/>
        </a:p>
      </dgm:t>
    </dgm:pt>
    <dgm:pt modelId="{B1232AA5-1648-464E-BC40-77736F7E6546}">
      <dgm:prSet phldrT="[Text]" custT="1"/>
      <dgm:spPr/>
      <dgm:t>
        <a:bodyPr vert="vert"/>
        <a:lstStyle/>
        <a:p>
          <a:r>
            <a:rPr lang="en-GB" sz="2000" dirty="0" smtClean="0"/>
            <a:t>Data Quality Analysis</a:t>
          </a:r>
          <a:endParaRPr lang="en-US" sz="2000" dirty="0"/>
        </a:p>
      </dgm:t>
    </dgm:pt>
    <dgm:pt modelId="{B12AB11E-5C3D-4DF5-BE9F-FD3BF84CF47B}" type="sibTrans" cxnId="{9A0E239F-D989-4BF3-9CD2-2308FE917B91}">
      <dgm:prSet/>
      <dgm:spPr/>
      <dgm:t>
        <a:bodyPr/>
        <a:lstStyle/>
        <a:p>
          <a:endParaRPr lang="en-US"/>
        </a:p>
      </dgm:t>
    </dgm:pt>
    <dgm:pt modelId="{9D311D13-254E-4775-B0AF-A1FB9EB02FAB}" type="parTrans" cxnId="{9A0E239F-D989-4BF3-9CD2-2308FE917B91}">
      <dgm:prSet/>
      <dgm:spPr/>
      <dgm:t>
        <a:bodyPr/>
        <a:lstStyle/>
        <a:p>
          <a:endParaRPr lang="en-US"/>
        </a:p>
      </dgm:t>
    </dgm:pt>
    <dgm:pt modelId="{A6958181-1B38-4373-A261-9A87A92D76CB}" type="pres">
      <dgm:prSet presAssocID="{FCA85EF1-9F1A-4ECE-8AD7-C97FDE68ADBD}" presName="compositeShape" presStyleCnt="0">
        <dgm:presLayoutVars>
          <dgm:chMax val="7"/>
          <dgm:dir/>
          <dgm:resizeHandles val="exact"/>
        </dgm:presLayoutVars>
      </dgm:prSet>
      <dgm:spPr/>
    </dgm:pt>
    <dgm:pt modelId="{DF497A6F-1390-4B97-9001-FF5A167668EB}" type="pres">
      <dgm:prSet presAssocID="{FCA85EF1-9F1A-4ECE-8AD7-C97FDE68ADBD}" presName="wedge1" presStyleLbl="node1" presStyleIdx="0" presStyleCnt="2"/>
      <dgm:spPr/>
      <dgm:t>
        <a:bodyPr/>
        <a:lstStyle/>
        <a:p>
          <a:endParaRPr lang="en-US"/>
        </a:p>
      </dgm:t>
    </dgm:pt>
    <dgm:pt modelId="{27219DEE-67A3-4E02-9BA1-C406C0A1AC61}" type="pres">
      <dgm:prSet presAssocID="{FCA85EF1-9F1A-4ECE-8AD7-C97FDE68ADBD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E2FB3D-E3E1-4FFD-AFCE-E6FB24D1FA42}" type="pres">
      <dgm:prSet presAssocID="{FCA85EF1-9F1A-4ECE-8AD7-C97FDE68ADBD}" presName="wedge2" presStyleLbl="node1" presStyleIdx="1" presStyleCnt="2"/>
      <dgm:spPr/>
      <dgm:t>
        <a:bodyPr/>
        <a:lstStyle/>
        <a:p>
          <a:endParaRPr lang="en-US"/>
        </a:p>
      </dgm:t>
    </dgm:pt>
    <dgm:pt modelId="{43B738FB-A0F9-4B37-8B94-3352B59F18DA}" type="pres">
      <dgm:prSet presAssocID="{FCA85EF1-9F1A-4ECE-8AD7-C97FDE68ADBD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662E9E-FFD0-4F1A-BFAA-9C4783AC135F}" type="presOf" srcId="{2F0F9088-4073-4849-A41D-9311159DE3C2}" destId="{40E2FB3D-E3E1-4FFD-AFCE-E6FB24D1FA42}" srcOrd="0" destOrd="0" presId="urn:microsoft.com/office/officeart/2005/8/layout/chart3"/>
    <dgm:cxn modelId="{8E5C3DEC-0AA3-4350-90B8-97D5A4867ECF}" srcId="{FCA85EF1-9F1A-4ECE-8AD7-C97FDE68ADBD}" destId="{2F0F9088-4073-4849-A41D-9311159DE3C2}" srcOrd="1" destOrd="0" parTransId="{BBF9F1C0-F31A-4242-BF8C-F8302625258D}" sibTransId="{B376C687-F4E1-409D-98F2-A4DBD30100E1}"/>
    <dgm:cxn modelId="{0AABF411-11B6-46EA-ABFE-9D7259573340}" type="presOf" srcId="{B1232AA5-1648-464E-BC40-77736F7E6546}" destId="{27219DEE-67A3-4E02-9BA1-C406C0A1AC61}" srcOrd="1" destOrd="0" presId="urn:microsoft.com/office/officeart/2005/8/layout/chart3"/>
    <dgm:cxn modelId="{B6474E73-7D74-4CB4-9972-5DD541F23244}" type="presOf" srcId="{2F0F9088-4073-4849-A41D-9311159DE3C2}" destId="{43B738FB-A0F9-4B37-8B94-3352B59F18DA}" srcOrd="1" destOrd="0" presId="urn:microsoft.com/office/officeart/2005/8/layout/chart3"/>
    <dgm:cxn modelId="{9A0E239F-D989-4BF3-9CD2-2308FE917B91}" srcId="{FCA85EF1-9F1A-4ECE-8AD7-C97FDE68ADBD}" destId="{B1232AA5-1648-464E-BC40-77736F7E6546}" srcOrd="0" destOrd="0" parTransId="{9D311D13-254E-4775-B0AF-A1FB9EB02FAB}" sibTransId="{B12AB11E-5C3D-4DF5-BE9F-FD3BF84CF47B}"/>
    <dgm:cxn modelId="{5B3A90D8-C5E4-47AD-98D5-467D95F21142}" type="presOf" srcId="{B1232AA5-1648-464E-BC40-77736F7E6546}" destId="{DF497A6F-1390-4B97-9001-FF5A167668EB}" srcOrd="0" destOrd="0" presId="urn:microsoft.com/office/officeart/2005/8/layout/chart3"/>
    <dgm:cxn modelId="{36D86027-D6A6-4BC5-8D11-7EEA5856F950}" type="presOf" srcId="{FCA85EF1-9F1A-4ECE-8AD7-C97FDE68ADBD}" destId="{A6958181-1B38-4373-A261-9A87A92D76CB}" srcOrd="0" destOrd="0" presId="urn:microsoft.com/office/officeart/2005/8/layout/chart3"/>
    <dgm:cxn modelId="{33898E33-90AB-43E5-ACDA-8607CF052665}" type="presParOf" srcId="{A6958181-1B38-4373-A261-9A87A92D76CB}" destId="{DF497A6F-1390-4B97-9001-FF5A167668EB}" srcOrd="0" destOrd="0" presId="urn:microsoft.com/office/officeart/2005/8/layout/chart3"/>
    <dgm:cxn modelId="{18C84EF1-E4BF-49C2-B4F8-DF0231651E4F}" type="presParOf" srcId="{A6958181-1B38-4373-A261-9A87A92D76CB}" destId="{27219DEE-67A3-4E02-9BA1-C406C0A1AC61}" srcOrd="1" destOrd="0" presId="urn:microsoft.com/office/officeart/2005/8/layout/chart3"/>
    <dgm:cxn modelId="{068D5701-9D90-421D-9F7F-010F46A91944}" type="presParOf" srcId="{A6958181-1B38-4373-A261-9A87A92D76CB}" destId="{40E2FB3D-E3E1-4FFD-AFCE-E6FB24D1FA42}" srcOrd="2" destOrd="0" presId="urn:microsoft.com/office/officeart/2005/8/layout/chart3"/>
    <dgm:cxn modelId="{04F09E83-C299-432F-87AA-93E58A1DF4DB}" type="presParOf" srcId="{A6958181-1B38-4373-A261-9A87A92D76CB}" destId="{43B738FB-A0F9-4B37-8B94-3352B59F18DA}" srcOrd="3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44DF9C-6ADB-4D47-A789-287A669F5153}" type="datetimeFigureOut">
              <a:rPr lang="de-DE" smtClean="0"/>
              <a:pPr/>
              <a:t>09.07.2015</a:t>
            </a:fld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00B05-9AF3-614B-8DA0-41E0F80B8158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424672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Mastertextformat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3BD95-8076-1842-A721-B6F2DCC702CC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242763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3BD95-8076-1842-A721-B6F2DCC702CC}" type="slidenum">
              <a:rPr lang="de-DE" smtClean="0"/>
              <a:pPr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4370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13BD95-8076-1842-A721-B6F2DCC702CC}" type="slidenum">
              <a:rPr lang="de-DE" smtClean="0"/>
              <a:pPr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931631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3" y="616491"/>
            <a:ext cx="4275761" cy="89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6589" y="2130425"/>
            <a:ext cx="7681216" cy="1470025"/>
          </a:xfrm>
          <a:noFill/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normAutofit/>
          </a:bodyPr>
          <a:lstStyle>
            <a:lvl1pPr algn="r">
              <a:defRPr sz="4400">
                <a:solidFill>
                  <a:srgbClr val="2828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46589" y="3886200"/>
            <a:ext cx="7681216" cy="17526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rgbClr val="2828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bgerundetes Rechteck 7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  <a:solidFill>
            <a:srgbClr val="FFFFFF">
              <a:alpha val="0"/>
            </a:srgbClr>
          </a:solidFill>
          <a:effectLst/>
        </p:spPr>
        <p:txBody>
          <a:bodyPr/>
          <a:lstStyle>
            <a:lvl1pPr>
              <a:buSzPct val="66000"/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10" name="Picture 12" descr="eth_ologo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722313" y="3725862"/>
            <a:ext cx="7772400" cy="1362075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3725862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22567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49A00-930B-044D-A985-1FB5371FFBF7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0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63" y="616491"/>
            <a:ext cx="4275761" cy="89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54189" y="1947742"/>
            <a:ext cx="4241611" cy="41784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947742"/>
            <a:ext cx="4248824" cy="41784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42A915-0603-7C43-AA59-60E76E6FB320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1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bgerundetes Rechteck 10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4189" y="1901740"/>
            <a:ext cx="4243199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254189" y="2648929"/>
            <a:ext cx="4243199" cy="34772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901740"/>
            <a:ext cx="424478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648929"/>
            <a:ext cx="4244786" cy="347723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A658E-6B3E-CD4F-B3EB-448119BCFEE1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3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bgerundetes Rechteck 6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C76B4-56C6-184C-B831-AE3748EE579B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8D3E0-4492-9145-B721-CCF7E5999819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5" name="Abgerundetes Rechteck 4"/>
          <p:cNvSpPr/>
          <p:nvPr userDrawn="1"/>
        </p:nvSpPr>
        <p:spPr>
          <a:xfrm>
            <a:off x="0" y="0"/>
            <a:ext cx="9144000" cy="6316155"/>
          </a:xfrm>
          <a:prstGeom prst="roundRect">
            <a:avLst>
              <a:gd name="adj" fmla="val 0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bgerundetes Rechteck 8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4188" y="730910"/>
            <a:ext cx="3211325" cy="70419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730910"/>
            <a:ext cx="5111750" cy="539525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54188" y="1435100"/>
            <a:ext cx="3211325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76881-4F50-A84A-9115-FBD6607278B0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1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noFill/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730909"/>
            <a:ext cx="5486400" cy="3996665"/>
          </a:xfrm>
          <a:noFill/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noFill/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1E635-110D-024C-8019-D86FBC88EE78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bgerundetes Rechteck 7"/>
          <p:cNvSpPr/>
          <p:nvPr userDrawn="1"/>
        </p:nvSpPr>
        <p:spPr>
          <a:xfrm>
            <a:off x="254189" y="730910"/>
            <a:ext cx="8635622" cy="5463562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5E5D6D-30B3-694E-A6C6-339717DFA8DA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10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239" y="155516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Users\d037963\Documents\Arbeit\tds-exposure\tds-exposure Logo (small)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627190" y="1129112"/>
            <a:ext cx="2020002" cy="424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612307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54189" y="274638"/>
            <a:ext cx="637521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2E839E-3018-9947-A094-AF9696035EB2}" type="datetime1">
              <a:rPr lang="de-DE" smtClean="0"/>
              <a:pPr/>
              <a:t>09.07.2015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8" name="Abgerundetes Rechteck 7"/>
          <p:cNvSpPr/>
          <p:nvPr userDrawn="1"/>
        </p:nvSpPr>
        <p:spPr>
          <a:xfrm>
            <a:off x="254189" y="274638"/>
            <a:ext cx="7987518" cy="5919834"/>
          </a:xfrm>
          <a:prstGeom prst="roundRect">
            <a:avLst>
              <a:gd name="adj" fmla="val 1634"/>
            </a:avLst>
          </a:prstGeom>
          <a:solidFill>
            <a:srgbClr val="FFFFFF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Fußzeilenplatzhalter 4"/>
          <p:cNvSpPr txBox="1">
            <a:spLocks/>
          </p:cNvSpPr>
          <p:nvPr userDrawn="1"/>
        </p:nvSpPr>
        <p:spPr>
          <a:xfrm>
            <a:off x="6451599" y="17173"/>
            <a:ext cx="26775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ctr" defTabSz="4572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MetaNormal-Roman"/>
                <a:ea typeface="+mn-ea"/>
                <a:cs typeface="MetaNormal-Roman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800" dirty="0" smtClean="0"/>
              <a:t>TDS-Exposure Summer School 2015, Helsinki, Finland</a:t>
            </a:r>
            <a:endParaRPr lang="de-DE" sz="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gi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 descr="bg.jp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180000" tIns="45720" rIns="180000" bIns="45720" rtlCol="0" anchor="ctr">
            <a:normAutofit/>
          </a:bodyPr>
          <a:lstStyle/>
          <a:p>
            <a:r>
              <a:rPr lang="de-DE" dirty="0" smtClean="0"/>
              <a:t>Mastertitelformat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4189" y="1781595"/>
            <a:ext cx="8635622" cy="4412877"/>
          </a:xfrm>
          <a:prstGeom prst="rect">
            <a:avLst/>
          </a:prstGeom>
          <a:noFill/>
          <a:ln>
            <a:noFill/>
          </a:ln>
        </p:spPr>
        <p:txBody>
          <a:bodyPr vert="horz" lIns="180000" tIns="45720" rIns="180000" bIns="45720" rtlCol="0">
            <a:normAutofit/>
          </a:bodyPr>
          <a:lstStyle/>
          <a:p>
            <a:pPr lvl="0"/>
            <a:r>
              <a:rPr lang="de-DE" dirty="0" smtClean="0"/>
              <a:t>Mastertextformat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54188" y="6310670"/>
            <a:ext cx="1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taNormal-Roman"/>
                <a:cs typeface="MetaNormal-Roman"/>
              </a:defRPr>
            </a:lvl1pPr>
          </a:lstStyle>
          <a:p>
            <a:fld id="{EC51FBF8-D34D-7D42-BE41-3E8A183E32CB}" type="datetime1">
              <a:rPr lang="de-DE" smtClean="0"/>
              <a:pPr/>
              <a:t>09.07.2015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874188" y="6310670"/>
            <a:ext cx="54028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taNormal-Roman"/>
                <a:cs typeface="MetaNormal-Roman"/>
              </a:defRPr>
            </a:lvl1pPr>
          </a:lstStyle>
          <a:p>
            <a:r>
              <a:rPr lang="de-DE" dirty="0" err="1" smtClean="0"/>
              <a:t>www.tds-exposure.eu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277024" y="6310670"/>
            <a:ext cx="1620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taNormal-Roman"/>
                <a:cs typeface="MetaNormal-Roman"/>
              </a:defRPr>
            </a:lvl1pPr>
          </a:lstStyle>
          <a:p>
            <a:fld id="{375A73D9-D008-AE41-BD17-5EC0248340A3}" type="slidenum">
              <a:rPr lang="de-DE" smtClean="0"/>
              <a:pPr/>
              <a:t>‹#›</a:t>
            </a:fld>
            <a:endParaRPr lang="de-DE" dirty="0"/>
          </a:p>
        </p:txBody>
      </p:sp>
      <p:pic>
        <p:nvPicPr>
          <p:cNvPr id="9" name="Bild 8" descr="FP7-gen-RGB.gif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45584" y="6217287"/>
            <a:ext cx="759437" cy="61784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0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586751"/>
          </a:solidFill>
          <a:effectLst/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75000"/>
        <a:buFontTx/>
        <a:buBlip>
          <a:blip r:embed="rId15"/>
        </a:buBlip>
        <a:defRPr sz="3200" kern="1200">
          <a:solidFill>
            <a:srgbClr val="282800"/>
          </a:solidFill>
          <a:latin typeface="Calibri"/>
          <a:ea typeface="+mn-ea"/>
          <a:cs typeface="Calibri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282800"/>
          </a:solidFill>
          <a:latin typeface="Calibri"/>
          <a:ea typeface="+mn-ea"/>
          <a:cs typeface="Calibri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282800"/>
          </a:solidFill>
          <a:latin typeface="Calibri"/>
          <a:ea typeface="+mn-ea"/>
          <a:cs typeface="Calibri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282800"/>
          </a:solidFill>
          <a:latin typeface="Calibri"/>
          <a:ea typeface="+mn-ea"/>
          <a:cs typeface="Calibri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282800"/>
          </a:solidFill>
          <a:latin typeface="Calibri"/>
          <a:ea typeface="+mn-ea"/>
          <a:cs typeface="Calibri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hyperlink" Target="http://www.google.ch/url?sa=i&amp;rct=j&amp;q=apfelmus&amp;source=images&amp;cd=&amp;cad=rja&amp;docid=WW5ARiqYmH-qzM&amp;tbnid=PkJ1Sg1iETBWWM:&amp;ved=0CAUQjRw&amp;url=http://www.huettenhilfe.de/rezept-apfelmus_1112.html&amp;ei=1mzRUczMGIKtO6emgNgC&amp;bvm=bv.48572450,d.ZWU&amp;psig=AFQjCNGvvsCD80q3MO6QUkXvhXH5Uh1_Dg&amp;ust=1372765773034479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8.jpeg"/><Relationship Id="rId7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wmf"/><Relationship Id="rId5" Type="http://schemas.openxmlformats.org/officeDocument/2006/relationships/image" Target="../media/image9.jpeg"/><Relationship Id="rId4" Type="http://schemas.openxmlformats.org/officeDocument/2006/relationships/hyperlink" Target="http://www.google.ch/url?sa=i&amp;rct=j&amp;q=apfelmus&amp;source=images&amp;cd=&amp;cad=rja&amp;docid=WW5ARiqYmH-qzM&amp;tbnid=PkJ1Sg1iETBWWM:&amp;ved=0CAUQjRw&amp;url=http://www.huettenhilfe.de/rezept-apfelmus_1112.html&amp;ei=1mzRUczMGIKtO6emgNgC&amp;bvm=bv.48572450,d.ZWU&amp;psig=AFQjCNGvvsCD80q3MO6QUkXvhXH5Uh1_Dg&amp;ust=1372765773034479" TargetMode="External"/><Relationship Id="rId9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3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1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85538" y="2190750"/>
            <a:ext cx="8342267" cy="2419349"/>
          </a:xfrm>
        </p:spPr>
        <p:txBody>
          <a:bodyPr lIns="72000"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FoodCASE-Risk</a:t>
            </a:r>
            <a:br>
              <a:rPr lang="en-US" dirty="0" smtClean="0"/>
            </a:br>
            <a:r>
              <a:rPr lang="en-US" sz="3200" dirty="0" smtClean="0"/>
              <a:t>in the context of food data</a:t>
            </a: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sz="3100" dirty="0" smtClean="0"/>
              <a:t>David Weber (ETH Zurich)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1400" dirty="0" smtClean="0"/>
              <a:t/>
            </a:r>
            <a:br>
              <a:rPr lang="en-US" sz="1400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fr-FR" dirty="0"/>
          </a:p>
        </p:txBody>
      </p:sp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>
          <a:xfrm>
            <a:off x="746589" y="4953001"/>
            <a:ext cx="7681216" cy="1019174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TDS-Exposure</a:t>
            </a:r>
            <a:r>
              <a:rPr lang="en-US" sz="2400" b="1" dirty="0" smtClean="0"/>
              <a:t> Summer School, Helsinki, 9</a:t>
            </a:r>
            <a:r>
              <a:rPr lang="en-US" sz="2400" b="1" baseline="30000" dirty="0" smtClean="0"/>
              <a:t>th</a:t>
            </a:r>
            <a:r>
              <a:rPr lang="en-US" sz="2400" b="1" dirty="0" smtClean="0"/>
              <a:t> of July 2015</a:t>
            </a:r>
            <a:endParaRPr lang="fr-FR" sz="2400" b="1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pic>
        <p:nvPicPr>
          <p:cNvPr id="1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" descr="B:\Office\Public Relations\Corporate Design\Foodcase\Basis_Element\WEB\Foodcase_Basis_Element_RGB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685" y="947630"/>
            <a:ext cx="1243120" cy="124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MSc in Computer Science with </a:t>
            </a:r>
            <a:r>
              <a:rPr lang="en-US" dirty="0" smtClean="0"/>
              <a:t>focus </a:t>
            </a:r>
            <a:r>
              <a:rPr lang="en-US" dirty="0"/>
              <a:t>on information systems and business informatics</a:t>
            </a:r>
            <a:endParaRPr lang="en-GB" dirty="0" smtClean="0"/>
          </a:p>
          <a:p>
            <a:r>
              <a:rPr lang="en-GB" dirty="0" smtClean="0"/>
              <a:t>Several years of work experience as software engineer in the financial industry</a:t>
            </a:r>
          </a:p>
          <a:p>
            <a:r>
              <a:rPr lang="en-GB" dirty="0" smtClean="0"/>
              <a:t>PhD student at ETH Zurich</a:t>
            </a:r>
          </a:p>
          <a:p>
            <a:r>
              <a:rPr lang="en-GB" dirty="0"/>
              <a:t>3</a:t>
            </a:r>
            <a:r>
              <a:rPr lang="en-GB" dirty="0" smtClean="0"/>
              <a:t> years experience with food composition and TDS data management system</a:t>
            </a:r>
          </a:p>
          <a:p>
            <a:r>
              <a:rPr lang="en-GB" dirty="0" smtClean="0"/>
              <a:t>Research interest on data quality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David Weber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6519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Why to manage TDS </a:t>
            </a:r>
            <a:r>
              <a:rPr lang="en-GB" dirty="0"/>
              <a:t>data</a:t>
            </a:r>
          </a:p>
          <a:p>
            <a:r>
              <a:rPr lang="en-GB" dirty="0"/>
              <a:t>What </a:t>
            </a:r>
            <a:r>
              <a:rPr lang="en-GB" dirty="0" smtClean="0"/>
              <a:t>data </a:t>
            </a:r>
            <a:r>
              <a:rPr lang="en-GB" dirty="0"/>
              <a:t>needs to be </a:t>
            </a:r>
            <a:r>
              <a:rPr lang="en-GB" dirty="0" smtClean="0"/>
              <a:t>managed</a:t>
            </a:r>
            <a:endParaRPr lang="en-GB" dirty="0"/>
          </a:p>
          <a:p>
            <a:r>
              <a:rPr lang="en-GB" dirty="0" smtClean="0"/>
              <a:t>How data </a:t>
            </a:r>
            <a:r>
              <a:rPr lang="en-GB" dirty="0"/>
              <a:t>needs to be </a:t>
            </a:r>
            <a:r>
              <a:rPr lang="en-GB" dirty="0" smtClean="0"/>
              <a:t>managed</a:t>
            </a:r>
          </a:p>
          <a:p>
            <a:r>
              <a:rPr lang="en-GB" dirty="0" smtClean="0"/>
              <a:t>Architecture and food data entities</a:t>
            </a:r>
          </a:p>
          <a:p>
            <a:r>
              <a:rPr lang="en-GB" dirty="0" smtClean="0"/>
              <a:t>Use cases in FoodCASE</a:t>
            </a:r>
          </a:p>
          <a:p>
            <a:r>
              <a:rPr lang="en-GB" dirty="0" smtClean="0"/>
              <a:t>Data quality in FoodCASE</a:t>
            </a:r>
          </a:p>
          <a:p>
            <a:r>
              <a:rPr lang="en-GB" dirty="0" smtClean="0"/>
              <a:t>[Concepts for data management ]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Outline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390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188" y="2348752"/>
            <a:ext cx="8635622" cy="1050685"/>
          </a:xfrm>
        </p:spPr>
        <p:txBody>
          <a:bodyPr>
            <a:normAutofit/>
          </a:bodyPr>
          <a:lstStyle/>
          <a:p>
            <a:r>
              <a:rPr lang="en-GB" dirty="0"/>
              <a:t>Why to manage TDS </a:t>
            </a:r>
            <a:r>
              <a:rPr lang="en-GB" dirty="0" smtClean="0"/>
              <a:t>data?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09038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Preserve </a:t>
            </a:r>
            <a:r>
              <a:rPr lang="en-GB" dirty="0" smtClean="0"/>
              <a:t>data for long-term </a:t>
            </a:r>
            <a:r>
              <a:rPr lang="en-GB" dirty="0" smtClean="0"/>
              <a:t>access</a:t>
            </a:r>
          </a:p>
          <a:p>
            <a:r>
              <a:rPr lang="en-GB" dirty="0"/>
              <a:t>Enhance data security </a:t>
            </a:r>
          </a:p>
          <a:p>
            <a:r>
              <a:rPr lang="en-GB" dirty="0"/>
              <a:t>Minimise risk of data </a:t>
            </a:r>
            <a:r>
              <a:rPr lang="en-GB" dirty="0" smtClean="0"/>
              <a:t>loss</a:t>
            </a:r>
            <a:endParaRPr lang="en-GB" dirty="0"/>
          </a:p>
          <a:p>
            <a:r>
              <a:rPr lang="en-GB" dirty="0"/>
              <a:t>Save time and resources in long </a:t>
            </a:r>
            <a:r>
              <a:rPr lang="en-GB" dirty="0" smtClean="0"/>
              <a:t>run</a:t>
            </a:r>
            <a:endParaRPr lang="en-GB" dirty="0"/>
          </a:p>
          <a:p>
            <a:r>
              <a:rPr lang="en-GB" dirty="0"/>
              <a:t>Enable other to access your </a:t>
            </a:r>
            <a:r>
              <a:rPr lang="en-GB" dirty="0" smtClean="0"/>
              <a:t>data (unique </a:t>
            </a:r>
            <a:r>
              <a:rPr lang="en-GB" dirty="0"/>
              <a:t>way</a:t>
            </a:r>
            <a:r>
              <a:rPr lang="en-GB" dirty="0" smtClean="0"/>
              <a:t>)</a:t>
            </a:r>
            <a:endParaRPr lang="en-GB" dirty="0"/>
          </a:p>
          <a:p>
            <a:r>
              <a:rPr lang="en-GB" dirty="0" smtClean="0"/>
              <a:t>Increase the visibility of your </a:t>
            </a:r>
            <a:r>
              <a:rPr lang="en-GB" dirty="0" smtClean="0"/>
              <a:t>work</a:t>
            </a:r>
          </a:p>
          <a:p>
            <a:r>
              <a:rPr lang="en-GB" dirty="0"/>
              <a:t>Facilitate new </a:t>
            </a:r>
            <a:r>
              <a:rPr lang="en-GB" dirty="0" smtClean="0"/>
              <a:t>discoveries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Why to Manage TDS 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34043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Meet </a:t>
            </a:r>
            <a:r>
              <a:rPr lang="en-GB" dirty="0"/>
              <a:t>grant </a:t>
            </a:r>
            <a:r>
              <a:rPr lang="en-GB" dirty="0" smtClean="0"/>
              <a:t>requirements</a:t>
            </a:r>
          </a:p>
          <a:p>
            <a:r>
              <a:rPr lang="en-GB" dirty="0" smtClean="0"/>
              <a:t>See </a:t>
            </a:r>
            <a:r>
              <a:rPr lang="en-GB" dirty="0"/>
              <a:t>data as a product for which funding were </a:t>
            </a:r>
            <a:r>
              <a:rPr lang="en-GB" dirty="0"/>
              <a:t>used</a:t>
            </a:r>
          </a:p>
          <a:p>
            <a:r>
              <a:rPr lang="en-GB" dirty="0"/>
              <a:t>Open data means that publicly funded data must be publicly available (EU directive</a:t>
            </a:r>
            <a:r>
              <a:rPr lang="en-GB" dirty="0" smtClean="0"/>
              <a:t>)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</a:t>
            </a:r>
            <a:r>
              <a:rPr lang="en-GB" dirty="0" smtClean="0"/>
              <a:t>to Manage </a:t>
            </a:r>
            <a:r>
              <a:rPr lang="en-GB" dirty="0"/>
              <a:t>TDS Data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857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7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346375" y="2526535"/>
            <a:ext cx="5708200" cy="241082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TDS data is the output of your work and your asset.</a:t>
            </a:r>
          </a:p>
          <a:p>
            <a:pPr algn="ctr"/>
            <a:r>
              <a:rPr lang="en-GB" sz="3200" dirty="0" smtClean="0"/>
              <a:t>Take care of it.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364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188" y="2348752"/>
            <a:ext cx="8635622" cy="1050685"/>
          </a:xfrm>
        </p:spPr>
        <p:txBody>
          <a:bodyPr/>
          <a:lstStyle/>
          <a:p>
            <a:r>
              <a:rPr lang="en-GB" dirty="0" smtClean="0"/>
              <a:t>What Data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8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3773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a TDS work?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9</a:t>
            </a:fld>
            <a:endParaRPr lang="de-DE" dirty="0"/>
          </a:p>
        </p:txBody>
      </p:sp>
      <p:pic>
        <p:nvPicPr>
          <p:cNvPr id="34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2452468" y="3680336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/>
              <a:t>Food A</a:t>
            </a:r>
          </a:p>
          <a:p>
            <a:r>
              <a:rPr lang="de-CH" dirty="0" smtClean="0"/>
              <a:t>Food B</a:t>
            </a:r>
          </a:p>
          <a:p>
            <a:r>
              <a:rPr lang="de-CH" dirty="0" smtClean="0"/>
              <a:t>Food C</a:t>
            </a:r>
          </a:p>
          <a:p>
            <a:r>
              <a:rPr lang="de-CH" dirty="0" smtClean="0"/>
              <a:t>…</a:t>
            </a:r>
            <a:endParaRPr lang="de-CH" dirty="0"/>
          </a:p>
        </p:txBody>
      </p:sp>
      <p:sp>
        <p:nvSpPr>
          <p:cNvPr id="22" name="Right Brace 21"/>
          <p:cNvSpPr/>
          <p:nvPr/>
        </p:nvSpPr>
        <p:spPr>
          <a:xfrm>
            <a:off x="6413809" y="3789978"/>
            <a:ext cx="396044" cy="930739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de-CH" dirty="0"/>
          </a:p>
        </p:txBody>
      </p:sp>
      <p:sp>
        <p:nvSpPr>
          <p:cNvPr id="23" name="TextBox 6"/>
          <p:cNvSpPr txBox="1"/>
          <p:nvPr/>
        </p:nvSpPr>
        <p:spPr>
          <a:xfrm>
            <a:off x="7411425" y="4070681"/>
            <a:ext cx="15721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err="1" smtClean="0"/>
              <a:t>Pooled</a:t>
            </a:r>
            <a:r>
              <a:rPr lang="de-CH" dirty="0" smtClean="0"/>
              <a:t> </a:t>
            </a:r>
            <a:r>
              <a:rPr lang="en-GB" dirty="0" smtClean="0"/>
              <a:t>food</a:t>
            </a:r>
            <a:r>
              <a:rPr lang="de-CH" dirty="0" smtClean="0"/>
              <a:t> X</a:t>
            </a:r>
          </a:p>
        </p:txBody>
      </p:sp>
      <p:sp>
        <p:nvSpPr>
          <p:cNvPr id="24" name="TextBox 9"/>
          <p:cNvSpPr txBox="1"/>
          <p:nvPr/>
        </p:nvSpPr>
        <p:spPr>
          <a:xfrm>
            <a:off x="6664631" y="3605312"/>
            <a:ext cx="7067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pool</a:t>
            </a:r>
            <a:endParaRPr lang="de-CH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25" name="Straight Arrow Connector 24"/>
          <p:cNvCxnSpPr>
            <a:stCxn id="33" idx="3"/>
            <a:endCxn id="21" idx="1"/>
          </p:cNvCxnSpPr>
          <p:nvPr/>
        </p:nvCxnSpPr>
        <p:spPr>
          <a:xfrm>
            <a:off x="1046854" y="4280501"/>
            <a:ext cx="140561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18"/>
          <p:cNvSpPr txBox="1"/>
          <p:nvPr/>
        </p:nvSpPr>
        <p:spPr>
          <a:xfrm>
            <a:off x="5168234" y="3680335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/>
              <a:t>Food A</a:t>
            </a:r>
          </a:p>
          <a:p>
            <a:r>
              <a:rPr lang="de-CH" dirty="0" smtClean="0"/>
              <a:t>Food B</a:t>
            </a:r>
          </a:p>
          <a:p>
            <a:r>
              <a:rPr lang="de-CH" dirty="0" smtClean="0"/>
              <a:t>Food C</a:t>
            </a:r>
          </a:p>
          <a:p>
            <a:r>
              <a:rPr lang="de-CH" dirty="0" smtClean="0"/>
              <a:t>…</a:t>
            </a:r>
            <a:endParaRPr lang="de-CH" dirty="0"/>
          </a:p>
        </p:txBody>
      </p:sp>
      <p:cxnSp>
        <p:nvCxnSpPr>
          <p:cNvPr id="27" name="Straight Arrow Connector 26"/>
          <p:cNvCxnSpPr>
            <a:stCxn id="21" idx="3"/>
            <a:endCxn id="26" idx="1"/>
          </p:cNvCxnSpPr>
          <p:nvPr/>
        </p:nvCxnSpPr>
        <p:spPr>
          <a:xfrm flipV="1">
            <a:off x="3388572" y="4280500"/>
            <a:ext cx="1779662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1"/>
          <p:cNvSpPr txBox="1"/>
          <p:nvPr/>
        </p:nvSpPr>
        <p:spPr>
          <a:xfrm>
            <a:off x="3654827" y="3570760"/>
            <a:ext cx="1247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tx2">
                    <a:lumMod val="60000"/>
                    <a:lumOff val="40000"/>
                  </a:schemeClr>
                </a:solidFill>
              </a:rPr>
              <a:t>p</a:t>
            </a:r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repare as consumed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9" name="Picture 2" descr="C:\Users\kpresser\AppData\Local\Microsoft\Windows\Temporary Internet Files\Content.IE5\OHPZPXHT\MC900044899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5622" y="1981673"/>
            <a:ext cx="1760537" cy="1463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C:\Users\kpresser\AppData\Local\Microsoft\Windows\Temporary Internet Files\Low\Content.IE5\ZS11RWBH\MC90043483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172" y="1856260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6" descr="http://www.huettenhilfe.de/wp-content/uploads/2007/08/apfelmus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8940" y="2068207"/>
            <a:ext cx="1717115" cy="1290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" descr="C:\Users\kpresser\AppData\Local\Microsoft\Windows\Temporary Internet Files\Content.IE5\4ARY56JZ\MC900439824[1]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989" y="1941097"/>
            <a:ext cx="1543860" cy="154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TextBox 4"/>
          <p:cNvSpPr txBox="1"/>
          <p:nvPr/>
        </p:nvSpPr>
        <p:spPr>
          <a:xfrm>
            <a:off x="110750" y="3680336"/>
            <a:ext cx="9361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/>
              <a:t>Food 1</a:t>
            </a:r>
          </a:p>
          <a:p>
            <a:r>
              <a:rPr lang="de-CH" dirty="0" smtClean="0"/>
              <a:t>Food 2</a:t>
            </a:r>
          </a:p>
          <a:p>
            <a:r>
              <a:rPr lang="de-CH" dirty="0" smtClean="0"/>
              <a:t>Food 3</a:t>
            </a:r>
          </a:p>
          <a:p>
            <a:r>
              <a:rPr lang="de-CH" dirty="0" smtClean="0"/>
              <a:t>…</a:t>
            </a:r>
            <a:endParaRPr lang="de-CH" dirty="0"/>
          </a:p>
        </p:txBody>
      </p:sp>
      <p:sp>
        <p:nvSpPr>
          <p:cNvPr id="36" name="TextBox 21"/>
          <p:cNvSpPr txBox="1"/>
          <p:nvPr/>
        </p:nvSpPr>
        <p:spPr>
          <a:xfrm>
            <a:off x="1126085" y="3847759"/>
            <a:ext cx="1247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plan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7" name="Picture 3" descr="C:\Users\kpresser\AppData\Local\Microsoft\Windows\Temporary Internet Files\Low\Content.IE5\ZS11RWBH\MC900434830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588" y="1855777"/>
            <a:ext cx="1714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16"/>
          <p:cNvSpPr txBox="1"/>
          <p:nvPr/>
        </p:nvSpPr>
        <p:spPr>
          <a:xfrm>
            <a:off x="1017029" y="4397551"/>
            <a:ext cx="14652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Collect food according to consumption info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398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a TDS work?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10</a:t>
            </a:fld>
            <a:endParaRPr lang="de-DE" dirty="0"/>
          </a:p>
        </p:txBody>
      </p:sp>
      <p:sp>
        <p:nvSpPr>
          <p:cNvPr id="10" name="TextBox 6"/>
          <p:cNvSpPr txBox="1"/>
          <p:nvPr/>
        </p:nvSpPr>
        <p:spPr>
          <a:xfrm>
            <a:off x="574814" y="4099440"/>
            <a:ext cx="1610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err="1" smtClean="0"/>
              <a:t>Pooled</a:t>
            </a:r>
            <a:r>
              <a:rPr lang="de-CH" dirty="0" smtClean="0"/>
              <a:t> </a:t>
            </a:r>
            <a:r>
              <a:rPr lang="en-GB" dirty="0" smtClean="0"/>
              <a:t>food</a:t>
            </a:r>
            <a:r>
              <a:rPr lang="de-CH" dirty="0" smtClean="0"/>
              <a:t> X</a:t>
            </a:r>
          </a:p>
        </p:txBody>
      </p:sp>
      <p:cxnSp>
        <p:nvCxnSpPr>
          <p:cNvPr id="11" name="Straight Arrow Connector 10"/>
          <p:cNvCxnSpPr>
            <a:stCxn id="10" idx="3"/>
            <a:endCxn id="16" idx="1"/>
          </p:cNvCxnSpPr>
          <p:nvPr/>
        </p:nvCxnSpPr>
        <p:spPr>
          <a:xfrm>
            <a:off x="2185055" y="4284106"/>
            <a:ext cx="1258315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0"/>
          <p:cNvSpPr txBox="1"/>
          <p:nvPr/>
        </p:nvSpPr>
        <p:spPr>
          <a:xfrm>
            <a:off x="2330566" y="4468772"/>
            <a:ext cx="967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analyse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TextBox 17"/>
          <p:cNvSpPr txBox="1"/>
          <p:nvPr/>
        </p:nvSpPr>
        <p:spPr>
          <a:xfrm>
            <a:off x="3443370" y="3960940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Nutrient values</a:t>
            </a:r>
          </a:p>
          <a:p>
            <a:r>
              <a:rPr lang="en-GB" dirty="0" smtClean="0"/>
              <a:t>Contaminant values</a:t>
            </a:r>
            <a:endParaRPr lang="en-GB" dirty="0"/>
          </a:p>
        </p:txBody>
      </p:sp>
      <p:sp>
        <p:nvSpPr>
          <p:cNvPr id="27" name="TextBox 17"/>
          <p:cNvSpPr txBox="1"/>
          <p:nvPr/>
        </p:nvSpPr>
        <p:spPr>
          <a:xfrm>
            <a:off x="6481171" y="4099440"/>
            <a:ext cx="1890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/>
              <a:t>Recommendation</a:t>
            </a:r>
            <a:endParaRPr lang="en-GB" dirty="0"/>
          </a:p>
        </p:txBody>
      </p:sp>
      <p:cxnSp>
        <p:nvCxnSpPr>
          <p:cNvPr id="28" name="Straight Arrow Connector 27"/>
          <p:cNvCxnSpPr>
            <a:stCxn id="16" idx="3"/>
            <a:endCxn id="27" idx="1"/>
          </p:cNvCxnSpPr>
          <p:nvPr/>
        </p:nvCxnSpPr>
        <p:spPr>
          <a:xfrm>
            <a:off x="5531602" y="4284106"/>
            <a:ext cx="949569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2"/>
          <p:cNvSpPr txBox="1"/>
          <p:nvPr/>
        </p:nvSpPr>
        <p:spPr>
          <a:xfrm>
            <a:off x="5389097" y="4456544"/>
            <a:ext cx="12345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Assess risk</a:t>
            </a:r>
            <a:endParaRPr lang="en-GB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0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Users\kpresser\AppData\Local\Microsoft\Windows\Temporary Internet Files\Content.IE5\4ARY56JZ\MC900334070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926" y="2532469"/>
            <a:ext cx="1072571" cy="1356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kpresser\AppData\Local\Microsoft\Windows\Temporary Internet Files\Content.IE5\4ARY56JZ\MP900387957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1986" y="2536507"/>
            <a:ext cx="1828800" cy="130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92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Management of TDS 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11</a:t>
            </a:fld>
            <a:endParaRPr lang="de-DE" dirty="0"/>
          </a:p>
        </p:txBody>
      </p:sp>
      <p:sp>
        <p:nvSpPr>
          <p:cNvPr id="7" name="TextBox 23"/>
          <p:cNvSpPr txBox="1"/>
          <p:nvPr/>
        </p:nvSpPr>
        <p:spPr>
          <a:xfrm>
            <a:off x="861539" y="4818703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Consumption</a:t>
            </a:r>
            <a:r>
              <a:rPr lang="de-CH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information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2099813" y="2955146"/>
            <a:ext cx="12961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Sampling information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3561225" y="2308815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Preparation</a:t>
            </a:r>
            <a:r>
              <a:rPr lang="de-CH" dirty="0" smtClean="0">
                <a:solidFill>
                  <a:srgbClr val="FF0000"/>
                </a:solidFill>
              </a:rPr>
              <a:t> </a:t>
            </a:r>
            <a:r>
              <a:rPr lang="en-GB" dirty="0" smtClean="0">
                <a:solidFill>
                  <a:srgbClr val="FF0000"/>
                </a:solidFill>
              </a:rPr>
              <a:t>information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5323390" y="2955146"/>
            <a:ext cx="14411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 smtClean="0">
                <a:solidFill>
                  <a:srgbClr val="FF0000"/>
                </a:solidFill>
              </a:rPr>
              <a:t>Pooling information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6286296" y="381566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smtClean="0">
                <a:solidFill>
                  <a:srgbClr val="FF0000"/>
                </a:solidFill>
              </a:rPr>
              <a:t>Analysis </a:t>
            </a:r>
            <a:r>
              <a:rPr lang="de-CH" dirty="0" err="1" smtClean="0">
                <a:solidFill>
                  <a:srgbClr val="FF0000"/>
                </a:solidFill>
              </a:rPr>
              <a:t>information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2" name="Flowchart: Magnetic Disk 11"/>
          <p:cNvSpPr/>
          <p:nvPr/>
        </p:nvSpPr>
        <p:spPr>
          <a:xfrm>
            <a:off x="3539349" y="3986435"/>
            <a:ext cx="1483913" cy="1478599"/>
          </a:xfrm>
          <a:prstGeom prst="flowChartMagneticDis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TDS Data Repository</a:t>
            </a:r>
            <a:endParaRPr lang="en-GB" dirty="0"/>
          </a:p>
        </p:txBody>
      </p:sp>
      <p:sp>
        <p:nvSpPr>
          <p:cNvPr id="13" name="TextBox 24"/>
          <p:cNvSpPr txBox="1"/>
          <p:nvPr/>
        </p:nvSpPr>
        <p:spPr>
          <a:xfrm>
            <a:off x="1039664" y="3815669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dirty="0" smtClean="0">
                <a:solidFill>
                  <a:srgbClr val="FF0000"/>
                </a:solidFill>
              </a:rPr>
              <a:t>Food information</a:t>
            </a:r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6381296" y="4680202"/>
            <a:ext cx="1765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CH" dirty="0" err="1" smtClean="0">
                <a:solidFill>
                  <a:srgbClr val="FF0000"/>
                </a:solidFill>
              </a:rPr>
              <a:t>Substance</a:t>
            </a:r>
            <a:r>
              <a:rPr lang="de-CH" dirty="0" smtClean="0">
                <a:solidFill>
                  <a:srgbClr val="FF0000"/>
                </a:solidFill>
              </a:rPr>
              <a:t> value </a:t>
            </a:r>
            <a:r>
              <a:rPr lang="de-CH" dirty="0" err="1" smtClean="0">
                <a:solidFill>
                  <a:srgbClr val="FF0000"/>
                </a:solidFill>
              </a:rPr>
              <a:t>information</a:t>
            </a:r>
            <a:endParaRPr lang="de-CH" dirty="0">
              <a:solidFill>
                <a:srgbClr val="FF0000"/>
              </a:solidFill>
            </a:endParaRPr>
          </a:p>
        </p:txBody>
      </p:sp>
      <p:cxnSp>
        <p:nvCxnSpPr>
          <p:cNvPr id="16" name="Straight Arrow Connector 15"/>
          <p:cNvCxnSpPr>
            <a:stCxn id="7" idx="3"/>
            <a:endCxn id="12" idx="2"/>
          </p:cNvCxnSpPr>
          <p:nvPr/>
        </p:nvCxnSpPr>
        <p:spPr>
          <a:xfrm flipV="1">
            <a:off x="2301699" y="4725735"/>
            <a:ext cx="1237650" cy="41613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3" idx="3"/>
            <a:endCxn id="12" idx="2"/>
          </p:cNvCxnSpPr>
          <p:nvPr/>
        </p:nvCxnSpPr>
        <p:spPr>
          <a:xfrm>
            <a:off x="2479824" y="4138835"/>
            <a:ext cx="1059525" cy="586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3"/>
            <a:endCxn id="12" idx="1"/>
          </p:cNvCxnSpPr>
          <p:nvPr/>
        </p:nvCxnSpPr>
        <p:spPr>
          <a:xfrm>
            <a:off x="3395957" y="3278312"/>
            <a:ext cx="885349" cy="708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2"/>
            <a:endCxn id="12" idx="1"/>
          </p:cNvCxnSpPr>
          <p:nvPr/>
        </p:nvCxnSpPr>
        <p:spPr>
          <a:xfrm>
            <a:off x="4281305" y="2955146"/>
            <a:ext cx="1" cy="10312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10" idx="1"/>
            <a:endCxn id="12" idx="1"/>
          </p:cNvCxnSpPr>
          <p:nvPr/>
        </p:nvCxnSpPr>
        <p:spPr>
          <a:xfrm flipH="1">
            <a:off x="4281306" y="3278312"/>
            <a:ext cx="1042084" cy="70812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1" idx="1"/>
            <a:endCxn id="12" idx="4"/>
          </p:cNvCxnSpPr>
          <p:nvPr/>
        </p:nvCxnSpPr>
        <p:spPr>
          <a:xfrm flipH="1">
            <a:off x="5023262" y="4138835"/>
            <a:ext cx="1263034" cy="5869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4" idx="1"/>
            <a:endCxn id="12" idx="4"/>
          </p:cNvCxnSpPr>
          <p:nvPr/>
        </p:nvCxnSpPr>
        <p:spPr>
          <a:xfrm flipH="1" flipV="1">
            <a:off x="5023262" y="4725735"/>
            <a:ext cx="1358034" cy="27763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7573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12</a:t>
            </a:fld>
            <a:endParaRPr lang="de-DE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4714" y="59943"/>
            <a:ext cx="5633989" cy="6250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84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II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13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787165" y="2641179"/>
            <a:ext cx="4926407" cy="1831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Value documentation is crucial for scientific evidence.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625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Until now every country did its own TDS and collected data according to their requirements</a:t>
            </a:r>
          </a:p>
          <a:p>
            <a:r>
              <a:rPr lang="en-GB" dirty="0" smtClean="0"/>
              <a:t>One goal in the TDS-Exposure project is to establish recommendations what data should be collected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Data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14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3627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The following numbers were identified:</a:t>
            </a:r>
          </a:p>
          <a:p>
            <a:r>
              <a:rPr lang="en-GB" dirty="0" smtClean="0"/>
              <a:t>200 foods</a:t>
            </a:r>
          </a:p>
          <a:p>
            <a:r>
              <a:rPr lang="en-GB" dirty="0" smtClean="0"/>
              <a:t>96 attributes per food and</a:t>
            </a:r>
            <a:br>
              <a:rPr lang="en-GB" dirty="0" smtClean="0"/>
            </a:br>
            <a:r>
              <a:rPr lang="en-GB" dirty="0" smtClean="0"/>
              <a:t>49 for one substance value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 smtClean="0"/>
              <a:t>Example: </a:t>
            </a:r>
          </a:p>
          <a:p>
            <a:pPr marL="0" indent="0">
              <a:buNone/>
            </a:pPr>
            <a:r>
              <a:rPr lang="en-GB" dirty="0" smtClean="0"/>
              <a:t>200 food items with about 10 substances</a:t>
            </a:r>
            <a:br>
              <a:rPr lang="en-GB" dirty="0" smtClean="0"/>
            </a:br>
            <a:r>
              <a:rPr lang="en-GB" dirty="0" smtClean="0"/>
              <a:t>-&gt; at least 117’200 data points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Data Amount Needs to be Managed?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15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6401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Linkage of Food Items</a:t>
            </a:r>
            <a:endParaRPr lang="en-GB" dirty="0"/>
          </a:p>
        </p:txBody>
      </p:sp>
      <p:sp>
        <p:nvSpPr>
          <p:cNvPr id="21" name="AutoShape 123"/>
          <p:cNvSpPr>
            <a:spLocks noChangeArrowheads="1"/>
          </p:cNvSpPr>
          <p:nvPr/>
        </p:nvSpPr>
        <p:spPr bwMode="auto">
          <a:xfrm>
            <a:off x="251520" y="1524865"/>
            <a:ext cx="8640960" cy="4752528"/>
          </a:xfrm>
          <a:prstGeom prst="roundRect">
            <a:avLst>
              <a:gd name="adj" fmla="val 6124"/>
            </a:avLst>
          </a:prstGeom>
          <a:solidFill>
            <a:srgbClr val="1F497D">
              <a:lumMod val="60000"/>
              <a:lumOff val="40000"/>
            </a:srgbClr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/>
                <a:cs typeface="Arial"/>
              </a:rPr>
              <a:t>Food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Times New Roman"/>
                <a:cs typeface="Arial"/>
              </a:rPr>
              <a:t> Compilation Application</a:t>
            </a:r>
            <a:endParaRPr kumimoji="0" lang="de-CH" sz="2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395536" y="2316953"/>
            <a:ext cx="2664296" cy="3744416"/>
          </a:xfrm>
          <a:prstGeom prst="round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Food Composition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275856" y="2316953"/>
            <a:ext cx="2664296" cy="3744416"/>
          </a:xfrm>
          <a:prstGeom prst="round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Food Consumption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156176" y="2316953"/>
            <a:ext cx="2664296" cy="3672408"/>
          </a:xfrm>
          <a:prstGeom prst="roundRect">
            <a:avLst/>
          </a:prstGeom>
          <a:solidFill>
            <a:srgbClr val="4BACC6"/>
          </a:solidFill>
          <a:ln w="25400" cap="flat" cmpd="sng" algn="ctr">
            <a:solidFill>
              <a:srgbClr val="4BACC6">
                <a:shade val="50000"/>
              </a:srgbClr>
            </a:solidFill>
            <a:prstDash val="solid"/>
          </a:ln>
          <a:effectLst/>
        </p:spPr>
        <p:txBody>
          <a:bodyPr rtlCol="0" anchor="t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 Diet Study</a:t>
            </a:r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539552" y="3109041"/>
          <a:ext cx="2376264" cy="1112520"/>
        </p:xfrm>
        <a:graphic>
          <a:graphicData uri="http://schemas.openxmlformats.org/drawingml/2006/table">
            <a:tbl>
              <a:tblPr firstRow="1" bandRow="1"/>
              <a:tblGrid>
                <a:gridCol w="2376264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Food Name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Apple, fresh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Pear,</a:t>
                      </a:r>
                      <a:r>
                        <a:rPr lang="en-GB" baseline="0" dirty="0" smtClean="0"/>
                        <a:t> fresh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6" name="Table 25"/>
          <p:cNvGraphicFramePr>
            <a:graphicFrameLocks noGrp="1"/>
          </p:cNvGraphicFramePr>
          <p:nvPr>
            <p:extLst/>
          </p:nvPr>
        </p:nvGraphicFramePr>
        <p:xfrm>
          <a:off x="539552" y="4549201"/>
          <a:ext cx="2376264" cy="1112520"/>
        </p:xfrm>
        <a:graphic>
          <a:graphicData uri="http://schemas.openxmlformats.org/drawingml/2006/table">
            <a:tbl>
              <a:tblPr firstRow="1"/>
              <a:tblGrid>
                <a:gridCol w="1224136"/>
                <a:gridCol w="1152128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Component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Value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Protein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0.3g/100g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Vitamin C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5mg/100g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6300192" y="3109041"/>
          <a:ext cx="2376264" cy="1112520"/>
        </p:xfrm>
        <a:graphic>
          <a:graphicData uri="http://schemas.openxmlformats.org/drawingml/2006/table">
            <a:tbl>
              <a:tblPr firstRow="1" bandRow="1"/>
              <a:tblGrid>
                <a:gridCol w="2376264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Food Name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Apple, fresh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Pear,</a:t>
                      </a:r>
                      <a:r>
                        <a:rPr lang="en-GB" baseline="0" dirty="0" smtClean="0"/>
                        <a:t> fresh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/>
          </p:cNvGraphicFramePr>
          <p:nvPr>
            <p:extLst/>
          </p:nvPr>
        </p:nvGraphicFramePr>
        <p:xfrm>
          <a:off x="6300192" y="4549201"/>
          <a:ext cx="2376264" cy="1112520"/>
        </p:xfrm>
        <a:graphic>
          <a:graphicData uri="http://schemas.openxmlformats.org/drawingml/2006/table">
            <a:tbl>
              <a:tblPr firstRow="1"/>
              <a:tblGrid>
                <a:gridCol w="1224136"/>
                <a:gridCol w="1152128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Component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Value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Mercury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0mg/100g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Selenium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0mg/100g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>
            <p:extLst/>
          </p:nvPr>
        </p:nvGraphicFramePr>
        <p:xfrm>
          <a:off x="3419872" y="3109041"/>
          <a:ext cx="2376264" cy="1112520"/>
        </p:xfrm>
        <a:graphic>
          <a:graphicData uri="http://schemas.openxmlformats.org/drawingml/2006/table">
            <a:tbl>
              <a:tblPr firstRow="1" bandRow="1"/>
              <a:tblGrid>
                <a:gridCol w="2376264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Person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Person1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Person2</a:t>
                      </a:r>
                      <a:endParaRPr lang="en-GB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/>
          </p:cNvGraphicFramePr>
          <p:nvPr>
            <p:extLst/>
          </p:nvPr>
        </p:nvGraphicFramePr>
        <p:xfrm>
          <a:off x="3419872" y="4549201"/>
          <a:ext cx="2376264" cy="1112520"/>
        </p:xfrm>
        <a:graphic>
          <a:graphicData uri="http://schemas.openxmlformats.org/drawingml/2006/table">
            <a:tbl>
              <a:tblPr firstRow="1"/>
              <a:tblGrid>
                <a:gridCol w="1224136"/>
                <a:gridCol w="1152128"/>
              </a:tblGrid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Food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Amount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 smtClean="0"/>
                        <a:t>Apple, fresh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1</a:t>
                      </a:r>
                      <a:r>
                        <a:rPr lang="en-GB" baseline="0" dirty="0" smtClean="0"/>
                        <a:t> piece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Pear, fresh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GB" dirty="0" smtClean="0"/>
                        <a:t>1 piece</a:t>
                      </a:r>
                      <a:endParaRPr lang="en-GB" dirty="0"/>
                    </a:p>
                  </a:txBody>
                  <a:tcPr marL="36000" marR="3600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32" name="Up-Down Arrow 31"/>
          <p:cNvSpPr/>
          <p:nvPr/>
        </p:nvSpPr>
        <p:spPr bwMode="auto">
          <a:xfrm rot="18785040">
            <a:off x="2772194" y="3923838"/>
            <a:ext cx="595423" cy="998621"/>
          </a:xfrm>
          <a:prstGeom prst="up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33" name="Up-Down Arrow 32"/>
          <p:cNvSpPr/>
          <p:nvPr/>
        </p:nvSpPr>
        <p:spPr bwMode="auto">
          <a:xfrm rot="2520956">
            <a:off x="5755710" y="3999650"/>
            <a:ext cx="595423" cy="940567"/>
          </a:xfrm>
          <a:prstGeom prst="upDownArrow">
            <a:avLst/>
          </a:prstGeom>
          <a:solidFill>
            <a:srgbClr val="00B05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"/>
            </a:endParaRP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27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r>
              <a:rPr lang="de-DE" dirty="0" smtClean="0"/>
              <a:t>16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3348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III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17</a:t>
            </a:fld>
            <a:endParaRPr lang="de-DE" dirty="0"/>
          </a:p>
        </p:txBody>
      </p:sp>
      <p:sp>
        <p:nvSpPr>
          <p:cNvPr id="6" name="Rounded Rectangle 5"/>
          <p:cNvSpPr/>
          <p:nvPr/>
        </p:nvSpPr>
        <p:spPr>
          <a:xfrm rot="20632952">
            <a:off x="1787165" y="2641179"/>
            <a:ext cx="4926407" cy="1831640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Use a feasible tool to manage your TDS and make your data sustainable.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61267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How Data Needs to be Managed?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>
                <a:solidFill>
                  <a:prstClr val="black">
                    <a:tint val="75000"/>
                  </a:prstClr>
                </a:solidFill>
              </a:rPr>
              <a:t>www.tds-exposure.eu</a:t>
            </a:r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34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to Work with a TDS Data Management System?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19</a:t>
            </a:fld>
            <a:endParaRPr lang="de-DE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605642" y="1971304"/>
            <a:ext cx="0" cy="37882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57200" y="5783284"/>
            <a:ext cx="2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732197" y="1923176"/>
            <a:ext cx="193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Assemble food list</a:t>
            </a:r>
            <a:endParaRPr lang="en-GB" dirty="0"/>
          </a:p>
        </p:txBody>
      </p:sp>
      <p:sp>
        <p:nvSpPr>
          <p:cNvPr id="14" name="Rectangle 13"/>
          <p:cNvSpPr/>
          <p:nvPr/>
        </p:nvSpPr>
        <p:spPr>
          <a:xfrm>
            <a:off x="732197" y="3259852"/>
            <a:ext cx="2396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smtClean="0"/>
              <a:t>Assemble shopping list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1143017" y="2237263"/>
            <a:ext cx="3031941" cy="92333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Different data sets are needed: food comp data, consumption data and former TDS data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1143016" y="3579306"/>
            <a:ext cx="30319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EXCEL is a handy tool to manipulate multiple entries.</a:t>
            </a:r>
            <a:br>
              <a:rPr lang="en-GB" dirty="0" smtClean="0"/>
            </a:br>
            <a:r>
              <a:rPr lang="en-GB" dirty="0" smtClean="0"/>
              <a:t>Issue: 18 EXCEL files (one for each food category)</a:t>
            </a:r>
            <a:endParaRPr lang="en-GB" dirty="0"/>
          </a:p>
        </p:txBody>
      </p:sp>
      <p:pic>
        <p:nvPicPr>
          <p:cNvPr id="2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088" b="5339"/>
          <a:stretch/>
        </p:blipFill>
        <p:spPr bwMode="auto">
          <a:xfrm>
            <a:off x="4258567" y="1476445"/>
            <a:ext cx="2622227" cy="1725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16" y="1997397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Straight Arrow Connector 6"/>
          <p:cNvCxnSpPr>
            <a:stCxn id="2051" idx="1"/>
          </p:cNvCxnSpPr>
          <p:nvPr/>
        </p:nvCxnSpPr>
        <p:spPr>
          <a:xfrm flipH="1">
            <a:off x="5053264" y="2424440"/>
            <a:ext cx="207955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882" b="7618"/>
          <a:stretch/>
        </p:blipFill>
        <p:spPr bwMode="auto">
          <a:xfrm>
            <a:off x="4258566" y="3307980"/>
            <a:ext cx="2622227" cy="1889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16" y="3825824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TextBox 40"/>
          <p:cNvSpPr txBox="1"/>
          <p:nvPr/>
        </p:nvSpPr>
        <p:spPr>
          <a:xfrm rot="16200000">
            <a:off x="-669371" y="3560652"/>
            <a:ext cx="193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Planning Phase</a:t>
            </a:r>
            <a:endParaRPr lang="en-GB" dirty="0"/>
          </a:p>
        </p:txBody>
      </p:sp>
      <p:sp>
        <p:nvSpPr>
          <p:cNvPr id="48" name="TextBox 47"/>
          <p:cNvSpPr txBox="1"/>
          <p:nvPr/>
        </p:nvSpPr>
        <p:spPr>
          <a:xfrm>
            <a:off x="732197" y="5436186"/>
            <a:ext cx="193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Form pool groups</a:t>
            </a:r>
            <a:endParaRPr lang="en-GB" dirty="0"/>
          </a:p>
        </p:txBody>
      </p:sp>
      <p:pic>
        <p:nvPicPr>
          <p:cNvPr id="50" name="Picture 5" descr="Q:\TDS Project\Meetings and Presentation\Summer School\exce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2637" y="5302226"/>
            <a:ext cx="85408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814" y="5302226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2" name="Straight Arrow Connector 51"/>
          <p:cNvCxnSpPr>
            <a:stCxn id="50" idx="3"/>
            <a:endCxn id="51" idx="1"/>
          </p:cNvCxnSpPr>
          <p:nvPr/>
        </p:nvCxnSpPr>
        <p:spPr>
          <a:xfrm>
            <a:off x="5996722" y="5729269"/>
            <a:ext cx="1136092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1809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Work with a TDS Data Management System?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20</a:t>
            </a:fld>
            <a:endParaRPr lang="de-DE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5642" y="1971304"/>
            <a:ext cx="0" cy="37882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5783284"/>
            <a:ext cx="2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16" name="TextBox 15"/>
          <p:cNvSpPr txBox="1"/>
          <p:nvPr/>
        </p:nvSpPr>
        <p:spPr>
          <a:xfrm>
            <a:off x="754083" y="4090031"/>
            <a:ext cx="19356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Form pool groups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754082" y="2993291"/>
            <a:ext cx="17383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Prepare </a:t>
            </a:r>
            <a:r>
              <a:rPr lang="en-GB" dirty="0" smtClean="0"/>
              <a:t>samples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-669371" y="3560652"/>
            <a:ext cx="193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Execution Phase</a:t>
            </a:r>
            <a:endParaRPr lang="en-GB" dirty="0"/>
          </a:p>
        </p:txBody>
      </p:sp>
      <p:sp>
        <p:nvSpPr>
          <p:cNvPr id="23" name="TextBox 22"/>
          <p:cNvSpPr txBox="1"/>
          <p:nvPr/>
        </p:nvSpPr>
        <p:spPr>
          <a:xfrm>
            <a:off x="754083" y="1987764"/>
            <a:ext cx="1879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Collect food items</a:t>
            </a:r>
            <a:endParaRPr lang="en-GB" dirty="0"/>
          </a:p>
        </p:txBody>
      </p:sp>
      <p:sp>
        <p:nvSpPr>
          <p:cNvPr id="24" name="TextBox 23"/>
          <p:cNvSpPr txBox="1"/>
          <p:nvPr/>
        </p:nvSpPr>
        <p:spPr>
          <a:xfrm>
            <a:off x="754083" y="5224628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Analyse food items</a:t>
            </a:r>
            <a:endParaRPr lang="en-GB" dirty="0"/>
          </a:p>
        </p:txBody>
      </p:sp>
      <p:pic>
        <p:nvPicPr>
          <p:cNvPr id="25" name="Picture 2" descr="C:\Users\kpresser\AppData\Local\Microsoft\Windows\Temporary Internet Files\Content.IE5\OHPZPXHT\MC900044899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379" y="1711822"/>
            <a:ext cx="1108056" cy="921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Q:\TDS Project\Meetings and Presentation\Summer School\prepare foo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51" y="2749939"/>
            <a:ext cx="796314" cy="856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6" descr="http://www.huettenhilfe.de/wp-content/uploads/2007/08/apfelmus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264" y="3810844"/>
            <a:ext cx="1234287" cy="927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C:\Users\kpresser\AppData\Local\Microsoft\Windows\Temporary Internet Files\Content.IE5\4ARY56JZ\MC900334070[1].wm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3546" y="4914891"/>
            <a:ext cx="781725" cy="98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2" descr="eth_o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5" descr="Q:\TDS Project\Meetings and Presentation\Summer School\excel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6382" y="3188896"/>
            <a:ext cx="85408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519" y="3188895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5386382" y="4564563"/>
            <a:ext cx="3416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Only deviation from original plan must be documented.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11097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How to Work with a TDS Data Management System?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21</a:t>
            </a:fld>
            <a:endParaRPr lang="de-DE" dirty="0"/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605642" y="1971304"/>
            <a:ext cx="0" cy="37882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457200" y="5783284"/>
            <a:ext cx="2968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 rot="16200000">
            <a:off x="-669371" y="3560652"/>
            <a:ext cx="19319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Lab Analysis </a:t>
            </a:r>
            <a:r>
              <a:rPr lang="en-GB" dirty="0"/>
              <a:t>P</a:t>
            </a:r>
            <a:r>
              <a:rPr lang="en-GB" dirty="0" smtClean="0"/>
              <a:t>hase</a:t>
            </a:r>
            <a:endParaRPr lang="en-GB" dirty="0"/>
          </a:p>
        </p:txBody>
      </p:sp>
      <p:pic>
        <p:nvPicPr>
          <p:cNvPr id="10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828379" y="2439709"/>
            <a:ext cx="23839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Enter substance values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828379" y="3934741"/>
            <a:ext cx="1664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Archive data</a:t>
            </a:r>
            <a:endParaRPr lang="en-GB" dirty="0"/>
          </a:p>
        </p:txBody>
      </p:sp>
      <p:pic>
        <p:nvPicPr>
          <p:cNvPr id="14" name="Picture 5" descr="Q:\TDS Project\Meetings and Presentation\Summer School\exce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456" y="2197332"/>
            <a:ext cx="85408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1470" y="2197331"/>
            <a:ext cx="1852975" cy="854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6695824" y="1748357"/>
            <a:ext cx="1624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LIMS</a:t>
            </a:r>
            <a:endParaRPr lang="en-GB" b="1" dirty="0"/>
          </a:p>
        </p:txBody>
      </p:sp>
      <p:pic>
        <p:nvPicPr>
          <p:cNvPr id="20" name="Picture 3" descr="B:\Office\Public Relations\Corporate Design\Foodcase\Logo Vertikal\WEB\_Foodcase_Logo_Vertikal_RGB_Po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498" y="4099578"/>
            <a:ext cx="2654257" cy="1223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21" name="Straight Arrow Connector 20"/>
          <p:cNvCxnSpPr>
            <a:stCxn id="14" idx="3"/>
            <a:endCxn id="15" idx="1"/>
          </p:cNvCxnSpPr>
          <p:nvPr/>
        </p:nvCxnSpPr>
        <p:spPr>
          <a:xfrm flipV="1">
            <a:off x="5446541" y="2624374"/>
            <a:ext cx="1134929" cy="1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8378" y="5194046"/>
            <a:ext cx="31661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Export data for risk assessment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092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IV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22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572888" y="2386751"/>
            <a:ext cx="5998394" cy="3077608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A good TDS data management system does not restrict you in your TDS approach. It rather supports your value documentation and risk assessment.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5604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23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Architecture and Food Data Entities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1691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3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r>
              <a:rPr lang="de-DE" dirty="0" smtClean="0"/>
              <a:t>27</a:t>
            </a:r>
            <a:endParaRPr lang="de-DE" dirty="0"/>
          </a:p>
        </p:txBody>
      </p:sp>
      <p:pic>
        <p:nvPicPr>
          <p:cNvPr id="3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123"/>
          <p:cNvSpPr>
            <a:spLocks noChangeArrowheads="1"/>
          </p:cNvSpPr>
          <p:nvPr/>
        </p:nvSpPr>
        <p:spPr bwMode="auto">
          <a:xfrm>
            <a:off x="251521" y="4005064"/>
            <a:ext cx="3348074" cy="2479467"/>
          </a:xfrm>
          <a:prstGeom prst="roundRect">
            <a:avLst>
              <a:gd name="adj" fmla="val 6124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</a:t>
            </a:r>
            <a:r>
              <a:rPr lang="en-GB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</a:t>
            </a:r>
            <a:r>
              <a:rPr lang="en-GB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Application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6" name="AutoShape 125"/>
          <p:cNvSpPr>
            <a:spLocks noChangeArrowheads="1"/>
          </p:cNvSpPr>
          <p:nvPr/>
        </p:nvSpPr>
        <p:spPr bwMode="auto">
          <a:xfrm>
            <a:off x="3851920" y="1533842"/>
            <a:ext cx="1080120" cy="807720"/>
          </a:xfrm>
          <a:prstGeom prst="flowChartMagneticDisk">
            <a:avLst/>
          </a:prstGeom>
          <a:solidFill>
            <a:srgbClr val="FFC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lIns="0" tIns="0" rIns="0" bIns="0" anchor="ctr">
            <a:noAutofit/>
          </a:bodyPr>
          <a:lstStyle/>
          <a:p>
            <a:pPr algn="ctr">
              <a:spcAft>
                <a:spcPts val="0"/>
              </a:spcAft>
            </a:pPr>
            <a:r>
              <a:rPr lang="en-GB" sz="1400" dirty="0" smtClean="0">
                <a:effectLst/>
                <a:latin typeface="Calibri"/>
                <a:ea typeface="Times New Roman"/>
                <a:cs typeface="Times New Roman"/>
              </a:rPr>
              <a:t>Database</a:t>
            </a:r>
            <a:endParaRPr lang="de-CH" sz="1400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7" name="AutoShape 140"/>
          <p:cNvSpPr>
            <a:spLocks noChangeArrowheads="1"/>
          </p:cNvSpPr>
          <p:nvPr/>
        </p:nvSpPr>
        <p:spPr bwMode="auto">
          <a:xfrm>
            <a:off x="3851920" y="4344987"/>
            <a:ext cx="1733196" cy="2139544"/>
          </a:xfrm>
          <a:prstGeom prst="roundRect">
            <a:avLst>
              <a:gd name="adj" fmla="val 7534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lIns="0" rIns="0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Admin</a:t>
            </a:r>
            <a:r>
              <a:rPr lang="en-GB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 Application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8" name="AutoShape 135"/>
          <p:cNvSpPr>
            <a:spLocks noChangeArrowheads="1"/>
          </p:cNvSpPr>
          <p:nvPr/>
        </p:nvSpPr>
        <p:spPr bwMode="auto">
          <a:xfrm>
            <a:off x="467544" y="4369523"/>
            <a:ext cx="1406644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 </a:t>
            </a:r>
            <a:r>
              <a:rPr lang="de-CH" sz="1400" kern="1200" dirty="0" err="1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Composition</a:t>
            </a: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Data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9" name="AutoShape 135"/>
          <p:cNvSpPr>
            <a:spLocks noChangeArrowheads="1"/>
          </p:cNvSpPr>
          <p:nvPr/>
        </p:nvSpPr>
        <p:spPr bwMode="auto">
          <a:xfrm>
            <a:off x="2033338" y="4369523"/>
            <a:ext cx="1374076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TDS Data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0" name="AutoShape 135"/>
          <p:cNvSpPr>
            <a:spLocks noChangeArrowheads="1"/>
          </p:cNvSpPr>
          <p:nvPr/>
        </p:nvSpPr>
        <p:spPr bwMode="auto">
          <a:xfrm>
            <a:off x="467544" y="5084674"/>
            <a:ext cx="1406644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Food </a:t>
            </a:r>
            <a:r>
              <a:rPr lang="de-CH" sz="1400" kern="1200" dirty="0" err="1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Consumption</a:t>
            </a: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Data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1" name="AutoShape 135"/>
          <p:cNvSpPr>
            <a:spLocks noChangeArrowheads="1"/>
          </p:cNvSpPr>
          <p:nvPr/>
        </p:nvSpPr>
        <p:spPr bwMode="auto">
          <a:xfrm>
            <a:off x="2033338" y="5085184"/>
            <a:ext cx="1374075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Reference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12" name="AutoShape 142"/>
          <p:cNvSpPr>
            <a:spLocks noChangeArrowheads="1"/>
          </p:cNvSpPr>
          <p:nvPr/>
        </p:nvSpPr>
        <p:spPr bwMode="auto">
          <a:xfrm>
            <a:off x="3923927" y="4714557"/>
            <a:ext cx="1567843" cy="305362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User </a:t>
            </a:r>
            <a:r>
              <a:rPr lang="de-CH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Admin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3" name="AutoShape 143"/>
          <p:cNvSpPr>
            <a:spLocks noChangeArrowheads="1"/>
          </p:cNvSpPr>
          <p:nvPr/>
        </p:nvSpPr>
        <p:spPr bwMode="auto">
          <a:xfrm>
            <a:off x="3923927" y="5169490"/>
            <a:ext cx="1567843" cy="275734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Thesauri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4" name="AutoShape 144"/>
          <p:cNvSpPr>
            <a:spLocks noChangeArrowheads="1"/>
          </p:cNvSpPr>
          <p:nvPr/>
        </p:nvSpPr>
        <p:spPr bwMode="auto">
          <a:xfrm>
            <a:off x="3923927" y="5596349"/>
            <a:ext cx="1567843" cy="280923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 smtClean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Marker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5" name="AutoShape 144"/>
          <p:cNvSpPr>
            <a:spLocks noChangeArrowheads="1"/>
          </p:cNvSpPr>
          <p:nvPr/>
        </p:nvSpPr>
        <p:spPr bwMode="auto">
          <a:xfrm>
            <a:off x="3923927" y="6016099"/>
            <a:ext cx="1571018" cy="293221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just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rgbClr val="000000"/>
                </a:solidFill>
                <a:effectLst/>
                <a:latin typeface="Calibri"/>
                <a:ea typeface="Times New Roman"/>
                <a:cs typeface="Arial"/>
              </a:rPr>
              <a:t>…</a:t>
            </a:r>
            <a:endParaRPr lang="de-CH" sz="14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6" name="Abgerundetes Rechteck 67"/>
          <p:cNvSpPr/>
          <p:nvPr/>
        </p:nvSpPr>
        <p:spPr bwMode="auto">
          <a:xfrm>
            <a:off x="3599595" y="2669857"/>
            <a:ext cx="1590675" cy="745490"/>
          </a:xfrm>
          <a:prstGeom prst="roundRect">
            <a:avLst/>
          </a:prstGeom>
          <a:solidFill>
            <a:srgbClr val="00B0F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wrap="square" anchor="ctr">
            <a:noAutofit/>
          </a:bodyPr>
          <a:lstStyle/>
          <a:p>
            <a:pPr algn="ctr" eaLnBrk="0" fontAlgn="base" hangingPunct="0">
              <a:spcAft>
                <a:spcPts val="1000"/>
              </a:spcAft>
            </a:pPr>
            <a:r>
              <a:rPr lang="en-GB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Application </a:t>
            </a:r>
            <a:r>
              <a:rPr lang="en-GB" sz="1400" kern="1200" dirty="0" smtClean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Server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cxnSp>
        <p:nvCxnSpPr>
          <p:cNvPr id="17" name="AutoShape 129"/>
          <p:cNvCxnSpPr>
            <a:cxnSpLocks noChangeShapeType="1"/>
            <a:endCxn id="16" idx="2"/>
          </p:cNvCxnSpPr>
          <p:nvPr/>
        </p:nvCxnSpPr>
        <p:spPr bwMode="auto">
          <a:xfrm flipV="1">
            <a:off x="3599595" y="3415347"/>
            <a:ext cx="795338" cy="589717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8" name="AutoShape 129"/>
          <p:cNvCxnSpPr>
            <a:cxnSpLocks noChangeShapeType="1"/>
            <a:stCxn id="16" idx="2"/>
            <a:endCxn id="7" idx="0"/>
          </p:cNvCxnSpPr>
          <p:nvPr/>
        </p:nvCxnSpPr>
        <p:spPr bwMode="auto">
          <a:xfrm>
            <a:off x="4394933" y="3415347"/>
            <a:ext cx="323585" cy="92964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cxnSp>
        <p:nvCxnSpPr>
          <p:cNvPr id="19" name="AutoShape 131"/>
          <p:cNvCxnSpPr>
            <a:cxnSpLocks noChangeShapeType="1"/>
            <a:stCxn id="16" idx="0"/>
            <a:endCxn id="6" idx="3"/>
          </p:cNvCxnSpPr>
          <p:nvPr/>
        </p:nvCxnSpPr>
        <p:spPr bwMode="auto">
          <a:xfrm flipH="1" flipV="1">
            <a:off x="4391980" y="2341562"/>
            <a:ext cx="2953" cy="328295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triangle" w="med" len="med"/>
          </a:ln>
        </p:spPr>
      </p:cxnSp>
      <p:sp>
        <p:nvSpPr>
          <p:cNvPr id="20" name="Abgerundetes Rechteck 297"/>
          <p:cNvSpPr/>
          <p:nvPr/>
        </p:nvSpPr>
        <p:spPr bwMode="auto">
          <a:xfrm>
            <a:off x="6343538" y="3144689"/>
            <a:ext cx="2076053" cy="539750"/>
          </a:xfrm>
          <a:prstGeom prst="roundRect">
            <a:avLst/>
          </a:prstGeom>
          <a:solidFill>
            <a:srgbClr val="7030A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lIns="36000" rIns="3600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Web Server </a:t>
            </a:r>
            <a:r>
              <a:rPr lang="de-CH" sz="1400" kern="1200" dirty="0" err="1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Component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cxnSp>
        <p:nvCxnSpPr>
          <p:cNvPr id="21" name="AutoShape 150"/>
          <p:cNvCxnSpPr>
            <a:cxnSpLocks noChangeShapeType="1"/>
            <a:stCxn id="16" idx="3"/>
            <a:endCxn id="20" idx="1"/>
          </p:cNvCxnSpPr>
          <p:nvPr/>
        </p:nvCxnSpPr>
        <p:spPr bwMode="auto">
          <a:xfrm>
            <a:off x="5190270" y="3042602"/>
            <a:ext cx="1153268" cy="371962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none"/>
            <a:tailEnd type="triangle"/>
          </a:ln>
        </p:spPr>
      </p:cxnSp>
      <p:sp>
        <p:nvSpPr>
          <p:cNvPr id="22" name="AutoShape 135"/>
          <p:cNvSpPr>
            <a:spLocks noChangeArrowheads="1"/>
          </p:cNvSpPr>
          <p:nvPr/>
        </p:nvSpPr>
        <p:spPr bwMode="auto">
          <a:xfrm>
            <a:off x="467544" y="5815642"/>
            <a:ext cx="1406644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Quality</a:t>
            </a:r>
            <a:r>
              <a:rPr lang="en-GB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 Prevention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4" name="AutoShape 135"/>
          <p:cNvSpPr>
            <a:spLocks noChangeArrowheads="1"/>
          </p:cNvSpPr>
          <p:nvPr/>
        </p:nvSpPr>
        <p:spPr bwMode="auto">
          <a:xfrm>
            <a:off x="2033338" y="5815642"/>
            <a:ext cx="1374075" cy="565686"/>
          </a:xfrm>
          <a:prstGeom prst="roundRect">
            <a:avLst>
              <a:gd name="adj" fmla="val 16667"/>
            </a:avLst>
          </a:prstGeom>
          <a:solidFill>
            <a:srgbClr val="0070C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 lIns="0" tIns="0" rIns="0" bIns="0" anchor="ctr"/>
          <a:lstStyle/>
          <a:p>
            <a:pPr algn="ctr" eaLnBrk="0" fontAlgn="base" hangingPunct="0">
              <a:spcAft>
                <a:spcPts val="0"/>
              </a:spcAft>
            </a:pPr>
            <a:r>
              <a:rPr lang="de-CH" sz="1400" kern="1200" dirty="0">
                <a:solidFill>
                  <a:schemeClr val="bg1"/>
                </a:solidFill>
                <a:effectLst/>
                <a:latin typeface="Calibri"/>
                <a:ea typeface="Times New Roman"/>
                <a:cs typeface="Arial"/>
              </a:rPr>
              <a:t>Data Quality Analysis</a:t>
            </a:r>
            <a:endParaRPr lang="de-CH" sz="14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</p:txBody>
      </p:sp>
      <p:sp>
        <p:nvSpPr>
          <p:cNvPr id="26" name="AutoShape 135"/>
          <p:cNvSpPr>
            <a:spLocks noChangeArrowheads="1"/>
          </p:cNvSpPr>
          <p:nvPr/>
        </p:nvSpPr>
        <p:spPr bwMode="auto">
          <a:xfrm>
            <a:off x="6343539" y="2505709"/>
            <a:ext cx="2076052" cy="536893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3175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matte">
            <a:bevelT w="374650"/>
          </a:sp3d>
        </p:spPr>
        <p:txBody>
          <a:bodyPr lIns="36000" rIns="36000" anchor="ctr"/>
          <a:lstStyle/>
          <a:p>
            <a:pPr algn="ctr" eaLnBrk="0" fontAlgn="base" hangingPunct="0">
              <a:spcAft>
                <a:spcPts val="1000"/>
              </a:spcAft>
            </a:pPr>
            <a:r>
              <a:rPr lang="de-CH" sz="1400" dirty="0">
                <a:solidFill>
                  <a:schemeClr val="bg1"/>
                </a:solidFill>
                <a:latin typeface="Calibri"/>
                <a:ea typeface="Times New Roman"/>
                <a:cs typeface="Arial"/>
              </a:rPr>
              <a:t>Web Services</a:t>
            </a:r>
          </a:p>
        </p:txBody>
      </p:sp>
      <p:cxnSp>
        <p:nvCxnSpPr>
          <p:cNvPr id="27" name="AutoShape 134"/>
          <p:cNvCxnSpPr>
            <a:cxnSpLocks noChangeShapeType="1"/>
            <a:stCxn id="1026" idx="0"/>
            <a:endCxn id="20" idx="2"/>
          </p:cNvCxnSpPr>
          <p:nvPr/>
        </p:nvCxnSpPr>
        <p:spPr bwMode="auto">
          <a:xfrm flipV="1">
            <a:off x="7381565" y="3684439"/>
            <a:ext cx="0" cy="467449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 type="triangle" w="med" len="med"/>
            <a:tailEnd type="none" w="med" len="med"/>
          </a:ln>
        </p:spPr>
      </p:cxnSp>
      <p:cxnSp>
        <p:nvCxnSpPr>
          <p:cNvPr id="29" name="Straight Arrow Connector 28"/>
          <p:cNvCxnSpPr>
            <a:stCxn id="16" idx="3"/>
            <a:endCxn id="26" idx="1"/>
          </p:cNvCxnSpPr>
          <p:nvPr/>
        </p:nvCxnSpPr>
        <p:spPr bwMode="auto">
          <a:xfrm flipV="1">
            <a:off x="5190270" y="2774156"/>
            <a:ext cx="1153269" cy="26844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969" y="4151888"/>
            <a:ext cx="2761192" cy="16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itle 2"/>
          <p:cNvSpPr txBox="1">
            <a:spLocks/>
          </p:cNvSpPr>
          <p:nvPr/>
        </p:nvSpPr>
        <p:spPr>
          <a:xfrm>
            <a:off x="254189" y="730910"/>
            <a:ext cx="8635622" cy="10506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lIns="180000" tIns="45720" rIns="180000" bIns="45720" rtlCol="0"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b="1" kern="1200">
                <a:solidFill>
                  <a:srgbClr val="586751"/>
                </a:solidFill>
                <a:effectLst/>
                <a:latin typeface="Calibri"/>
                <a:ea typeface="+mj-ea"/>
                <a:cs typeface="Calibri"/>
              </a:defRPr>
            </a:lvl1pPr>
          </a:lstStyle>
          <a:p>
            <a:r>
              <a:rPr lang="en-GB" dirty="0" smtClean="0"/>
              <a:t>Architecture of a Food Information System</a:t>
            </a:r>
            <a:endParaRPr lang="en-GB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08291" y="2505709"/>
            <a:ext cx="53712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322771" y="3583292"/>
            <a:ext cx="5468685" cy="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805223" y="1686296"/>
            <a:ext cx="0" cy="479823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22770" y="2042556"/>
            <a:ext cx="186442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Database Level</a:t>
            </a:r>
            <a:endParaRPr lang="en-GB" dirty="0"/>
          </a:p>
        </p:txBody>
      </p:sp>
      <p:sp>
        <p:nvSpPr>
          <p:cNvPr id="58" name="TextBox 57"/>
          <p:cNvSpPr txBox="1"/>
          <p:nvPr/>
        </p:nvSpPr>
        <p:spPr>
          <a:xfrm>
            <a:off x="322771" y="2669857"/>
            <a:ext cx="186442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Server Level</a:t>
            </a:r>
            <a:endParaRPr lang="en-GB" dirty="0"/>
          </a:p>
        </p:txBody>
      </p:sp>
      <p:sp>
        <p:nvSpPr>
          <p:cNvPr id="59" name="TextBox 58"/>
          <p:cNvSpPr txBox="1"/>
          <p:nvPr/>
        </p:nvSpPr>
        <p:spPr>
          <a:xfrm>
            <a:off x="322770" y="3583293"/>
            <a:ext cx="3370455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Graphical User Interface (GUI) Level</a:t>
            </a:r>
            <a:endParaRPr lang="en-GB" dirty="0"/>
          </a:p>
        </p:txBody>
      </p:sp>
      <p:sp>
        <p:nvSpPr>
          <p:cNvPr id="63" name="TextBox 62"/>
          <p:cNvSpPr txBox="1"/>
          <p:nvPr/>
        </p:nvSpPr>
        <p:spPr>
          <a:xfrm>
            <a:off x="6000969" y="1825624"/>
            <a:ext cx="186442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Web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08568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25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76" y="777122"/>
            <a:ext cx="8715860" cy="542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403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26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00" y="584410"/>
            <a:ext cx="8173695" cy="568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677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27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Use Cases in FoodCASE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200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9339" y="1583475"/>
            <a:ext cx="5993403" cy="464317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Mask - Overview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113" name="Rectangle 112"/>
          <p:cNvSpPr/>
          <p:nvPr/>
        </p:nvSpPr>
        <p:spPr>
          <a:xfrm>
            <a:off x="2840204" y="1986794"/>
            <a:ext cx="1503196" cy="405306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1064121" y="1986792"/>
            <a:ext cx="1342346" cy="3497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Search Area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4343400" y="1986793"/>
            <a:ext cx="4303292" cy="2513804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574840" y="2332453"/>
            <a:ext cx="1829659" cy="3497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Data Listing Area</a:t>
            </a:r>
            <a:endParaRPr lang="en-US" dirty="0"/>
          </a:p>
        </p:txBody>
      </p:sp>
      <p:sp>
        <p:nvSpPr>
          <p:cNvPr id="22" name="Content Placeholder 1"/>
          <p:cNvSpPr>
            <a:spLocks noGrp="1"/>
          </p:cNvSpPr>
          <p:nvPr>
            <p:ph idx="1"/>
          </p:nvPr>
        </p:nvSpPr>
        <p:spPr>
          <a:xfrm>
            <a:off x="128337" y="2799352"/>
            <a:ext cx="2671002" cy="1588168"/>
          </a:xfrm>
        </p:spPr>
        <p:txBody>
          <a:bodyPr/>
          <a:lstStyle/>
          <a:p>
            <a:r>
              <a:rPr lang="en-US" sz="1600" dirty="0" smtClean="0"/>
              <a:t>All or certain columns</a:t>
            </a:r>
          </a:p>
          <a:p>
            <a:r>
              <a:rPr lang="de-CH" sz="1600" dirty="0" smtClean="0"/>
              <a:t>Content </a:t>
            </a:r>
            <a:r>
              <a:rPr lang="de-CH" sz="1600" dirty="0" err="1" smtClean="0"/>
              <a:t>of</a:t>
            </a:r>
            <a:r>
              <a:rPr lang="de-CH" sz="1600" dirty="0" smtClean="0"/>
              <a:t> </a:t>
            </a:r>
            <a:r>
              <a:rPr lang="de-CH" sz="1600" dirty="0" err="1" smtClean="0"/>
              <a:t>substances</a:t>
            </a:r>
            <a:endParaRPr lang="de-CH" sz="1600" dirty="0" smtClean="0"/>
          </a:p>
          <a:p>
            <a:r>
              <a:rPr lang="de-CH" sz="1600" dirty="0" smtClean="0"/>
              <a:t>Data </a:t>
            </a:r>
            <a:r>
              <a:rPr lang="de-CH" sz="1600" dirty="0" err="1" smtClean="0"/>
              <a:t>markers</a:t>
            </a:r>
            <a:endParaRPr lang="de-CH" sz="1600" dirty="0" smtClean="0"/>
          </a:p>
          <a:p>
            <a:r>
              <a:rPr lang="de-CH" sz="1600" dirty="0" smtClean="0"/>
              <a:t>LanguaL / FoodEx2 </a:t>
            </a:r>
            <a:r>
              <a:rPr lang="de-CH" sz="1600" dirty="0" err="1" smtClean="0"/>
              <a:t>codes</a:t>
            </a:r>
            <a:endParaRPr lang="en-GB" sz="1600" dirty="0"/>
          </a:p>
        </p:txBody>
      </p:sp>
      <p:sp>
        <p:nvSpPr>
          <p:cNvPr id="23" name="Rectangle 22"/>
          <p:cNvSpPr/>
          <p:nvPr/>
        </p:nvSpPr>
        <p:spPr>
          <a:xfrm>
            <a:off x="4343400" y="4500597"/>
            <a:ext cx="4449342" cy="1539256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13249" y="4500597"/>
            <a:ext cx="1997076" cy="349702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Food / Sample items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52032" y="4940926"/>
            <a:ext cx="1965978" cy="90370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txBody>
          <a:bodyPr wrap="none" lIns="36000" tIns="36000" rIns="36000" bIns="36000" rtlCol="0">
            <a:spAutoFit/>
          </a:bodyPr>
          <a:lstStyle/>
          <a:p>
            <a:r>
              <a:rPr lang="de-CH" dirty="0" smtClean="0"/>
              <a:t>Analytical results</a:t>
            </a:r>
          </a:p>
          <a:p>
            <a:r>
              <a:rPr lang="de-CH" dirty="0" smtClean="0"/>
              <a:t>(</a:t>
            </a:r>
            <a:r>
              <a:rPr lang="de-CH" dirty="0" err="1" smtClean="0"/>
              <a:t>beneficial</a:t>
            </a:r>
            <a:r>
              <a:rPr lang="de-CH" dirty="0" smtClean="0"/>
              <a:t> </a:t>
            </a:r>
            <a:r>
              <a:rPr lang="de-CH" dirty="0" err="1" smtClean="0"/>
              <a:t>and</a:t>
            </a:r>
            <a:endParaRPr lang="de-CH" dirty="0"/>
          </a:p>
          <a:p>
            <a:r>
              <a:rPr lang="de-CH" dirty="0" err="1" smtClean="0"/>
              <a:t>harmful</a:t>
            </a:r>
            <a:r>
              <a:rPr lang="de-CH" dirty="0" smtClean="0"/>
              <a:t> </a:t>
            </a:r>
            <a:r>
              <a:rPr lang="de-CH" dirty="0" err="1" smtClean="0"/>
              <a:t>substances</a:t>
            </a:r>
            <a:r>
              <a:rPr lang="de-CH" dirty="0" smtClean="0"/>
              <a:t>)</a:t>
            </a:r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4412665" y="3393025"/>
            <a:ext cx="2680285" cy="181361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2" descr="eth_o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ounded Rectangle 3"/>
          <p:cNvSpPr/>
          <p:nvPr/>
        </p:nvSpPr>
        <p:spPr>
          <a:xfrm>
            <a:off x="4771097" y="1865612"/>
            <a:ext cx="1116364" cy="209678"/>
          </a:xfrm>
          <a:prstGeom prst="round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75142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" grpId="0" animBg="1"/>
      <p:bldP spid="113" grpId="1" animBg="1"/>
      <p:bldP spid="113" grpId="2" animBg="1"/>
      <p:bldP spid="113" grpId="3" animBg="1"/>
      <p:bldP spid="19" grpId="0" animBg="1"/>
      <p:bldP spid="19" grpId="1" animBg="1"/>
      <p:bldP spid="20" grpId="0" animBg="1"/>
      <p:bldP spid="20" grpId="1" animBg="1"/>
      <p:bldP spid="20" grpId="2" animBg="1"/>
      <p:bldP spid="20" grpId="3" animBg="1"/>
      <p:bldP spid="21" grpId="0" animBg="1"/>
      <p:bldP spid="21" grpId="1" animBg="1"/>
      <p:bldP spid="22" grpId="0" build="p" animBg="1"/>
      <p:bldP spid="22" grpId="1" build="p" animBg="1"/>
      <p:bldP spid="23" grpId="0" animBg="1"/>
      <p:bldP spid="23" grpId="1" animBg="1"/>
      <p:bldP spid="23" grpId="2" animBg="1"/>
      <p:bldP spid="23" grpId="3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40042"/>
            <a:ext cx="3760769" cy="4813784"/>
          </a:xfrm>
          <a:prstGeom prst="rect">
            <a:avLst/>
          </a:prstGeom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14084" y="2173705"/>
            <a:ext cx="4406044" cy="4020767"/>
          </a:xfrm>
        </p:spPr>
        <p:txBody>
          <a:bodyPr/>
          <a:lstStyle/>
          <a:p>
            <a:r>
              <a:rPr lang="en-GB" dirty="0" smtClean="0"/>
              <a:t>Mandatory fields</a:t>
            </a:r>
          </a:p>
          <a:p>
            <a:r>
              <a:rPr lang="en-GB" dirty="0" smtClean="0"/>
              <a:t>Many other attributes for a sample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Data quality panel</a:t>
            </a:r>
            <a:endParaRPr lang="en-GB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</a:t>
            </a:r>
            <a:r>
              <a:rPr lang="en-US" dirty="0" smtClean="0"/>
              <a:t>Sample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29</a:t>
            </a:fld>
            <a:endParaRPr lang="de-DE" dirty="0"/>
          </a:p>
        </p:txBody>
      </p:sp>
      <p:sp>
        <p:nvSpPr>
          <p:cNvPr id="8" name="Rectangle 7"/>
          <p:cNvSpPr/>
          <p:nvPr/>
        </p:nvSpPr>
        <p:spPr>
          <a:xfrm>
            <a:off x="5160871" y="2423269"/>
            <a:ext cx="2157070" cy="138957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624162" y="3143210"/>
            <a:ext cx="3661585" cy="2495589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4624162" y="5638800"/>
            <a:ext cx="3661585" cy="67187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624162" y="1862011"/>
            <a:ext cx="1382938" cy="233489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952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996" y="756035"/>
            <a:ext cx="4380230" cy="560669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227062" y="2277094"/>
            <a:ext cx="4244854" cy="3422666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442795"/>
          </a:xfrm>
        </p:spPr>
        <p:txBody>
          <a:bodyPr>
            <a:normAutofit/>
          </a:bodyPr>
          <a:lstStyle/>
          <a:p>
            <a:r>
              <a:rPr lang="en-US" dirty="0" smtClean="0"/>
              <a:t>Managing</a:t>
            </a:r>
            <a:br>
              <a:rPr lang="en-US" dirty="0" smtClean="0"/>
            </a:br>
            <a:r>
              <a:rPr lang="en-US" dirty="0" smtClean="0"/>
              <a:t>Subsamples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30</a:t>
            </a:fld>
            <a:endParaRPr lang="de-DE"/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214084" y="2173705"/>
            <a:ext cx="3908336" cy="4020767"/>
          </a:xfrm>
        </p:spPr>
        <p:txBody>
          <a:bodyPr/>
          <a:lstStyle/>
          <a:p>
            <a:endParaRPr lang="en-GB" sz="2400" dirty="0" smtClean="0"/>
          </a:p>
          <a:p>
            <a:r>
              <a:rPr lang="en-GB" sz="2400" dirty="0" smtClean="0"/>
              <a:t>Attribute values depending on the table selection</a:t>
            </a:r>
          </a:p>
        </p:txBody>
      </p:sp>
      <p:pic>
        <p:nvPicPr>
          <p:cNvPr id="9" name="Picture 12" descr="eth_olog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27061" y="2617617"/>
            <a:ext cx="3700977" cy="174321"/>
          </a:xfrm>
          <a:prstGeom prst="rect">
            <a:avLst/>
          </a:prstGeom>
          <a:solidFill>
            <a:schemeClr val="accent1">
              <a:alpha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543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0" grpId="0" build="p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Laboratory report</a:t>
            </a:r>
          </a:p>
          <a:p>
            <a:r>
              <a:rPr lang="en-GB" dirty="0" smtClean="0"/>
              <a:t>Other scientific publication</a:t>
            </a:r>
          </a:p>
          <a:p>
            <a:r>
              <a:rPr lang="en-GB" dirty="0" smtClean="0"/>
              <a:t>Basic idea:</a:t>
            </a:r>
            <a:br>
              <a:rPr lang="en-GB" dirty="0" smtClean="0"/>
            </a:br>
            <a:r>
              <a:rPr lang="en-GB" dirty="0" smtClean="0"/>
              <a:t>Provide as much value documentation as possible</a:t>
            </a:r>
          </a:p>
          <a:p>
            <a:r>
              <a:rPr lang="en-GB" dirty="0" smtClean="0"/>
              <a:t>Attach original published document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</a:t>
            </a:r>
            <a:r>
              <a:rPr lang="en-US" dirty="0" smtClean="0"/>
              <a:t>Analysis Results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2356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4779" y="1524028"/>
            <a:ext cx="3868231" cy="483528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045" y="5639652"/>
            <a:ext cx="1408430" cy="238242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954780" y="5478780"/>
            <a:ext cx="3868230" cy="831533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Analysis Results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32</a:t>
            </a:fld>
            <a:endParaRPr lang="de-DE"/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214084" y="2173705"/>
            <a:ext cx="3908336" cy="4020767"/>
          </a:xfrm>
        </p:spPr>
        <p:txBody>
          <a:bodyPr/>
          <a:lstStyle/>
          <a:p>
            <a:r>
              <a:rPr lang="en-GB" dirty="0" smtClean="0"/>
              <a:t>Many available attributes</a:t>
            </a:r>
            <a:endParaRPr lang="en-GB" dirty="0" smtClean="0">
              <a:sym typeface="Wingdings" pitchFamily="2" charset="2"/>
            </a:endParaRPr>
          </a:p>
          <a:p>
            <a:r>
              <a:rPr lang="en-GB" dirty="0" smtClean="0">
                <a:sym typeface="Wingdings" pitchFamily="2" charset="2"/>
              </a:rPr>
              <a:t>Data quality panel</a:t>
            </a:r>
            <a:endParaRPr lang="en-GB" dirty="0" smtClean="0"/>
          </a:p>
        </p:txBody>
      </p:sp>
      <p:sp>
        <p:nvSpPr>
          <p:cNvPr id="12" name="Rectangle 11"/>
          <p:cNvSpPr/>
          <p:nvPr/>
        </p:nvSpPr>
        <p:spPr>
          <a:xfrm>
            <a:off x="4017645" y="2110741"/>
            <a:ext cx="3805366" cy="336804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4017645" y="2845484"/>
            <a:ext cx="257175" cy="131079"/>
          </a:xfrm>
          <a:prstGeom prst="rect">
            <a:avLst/>
          </a:prstGeom>
          <a:solidFill>
            <a:srgbClr val="FFFF00">
              <a:alpha val="3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852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animBg="1"/>
      <p:bldP spid="10" grpId="0" uiExpand="1" build="p" animBg="1"/>
      <p:bldP spid="12" grpId="0" uiExpand="1" animBg="1"/>
      <p:bldP spid="12" grpId="1" uiExpand="1" animBg="1"/>
      <p:bldP spid="13" grpId="0" uiExpand="1" animBg="1"/>
      <p:bldP spid="13" grpId="1" uiExpan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3997177" cy="441287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Available markers</a:t>
            </a:r>
          </a:p>
          <a:p>
            <a:r>
              <a:rPr lang="en-GB" sz="2800" dirty="0" smtClean="0"/>
              <a:t>Assign or remove from current entity</a:t>
            </a:r>
          </a:p>
          <a:p>
            <a:r>
              <a:rPr lang="en-GB" sz="2800" dirty="0" smtClean="0"/>
              <a:t>Definition of markers in the Admin client</a:t>
            </a:r>
          </a:p>
          <a:p>
            <a:r>
              <a:rPr lang="en-GB" sz="2800" dirty="0" smtClean="0"/>
              <a:t>Custom naming</a:t>
            </a:r>
          </a:p>
          <a:p>
            <a:r>
              <a:rPr lang="en-GB" sz="2800" dirty="0" smtClean="0"/>
              <a:t>Multilevel markers for TDS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33</a:t>
            </a:fld>
            <a:endParaRPr lang="de-DE"/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4690110" y="1615440"/>
            <a:ext cx="3714749" cy="4754879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754880" y="3307080"/>
            <a:ext cx="1623060" cy="228600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377940" y="3307080"/>
            <a:ext cx="1958340" cy="2286000"/>
          </a:xfrm>
          <a:prstGeom prst="rect">
            <a:avLst/>
          </a:prstGeom>
          <a:solidFill>
            <a:srgbClr val="FFFF00">
              <a:alpha val="20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4848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8" grpId="0" animBg="1"/>
      <p:bldP spid="8" grpId="1" animBg="1"/>
      <p:bldP spid="9" grpId="0" animBg="1"/>
      <p:bldP spid="9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V 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34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FoodCASE contains all necessary concepts and its user interfaces are simple structured and intuitive.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6288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35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Data Quality in FoodCASE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35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Definitions of data quality: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Data or information has quality if it is appropriate for the intended </a:t>
            </a:r>
            <a:r>
              <a:rPr lang="en-GB" dirty="0" smtClean="0"/>
              <a:t>use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/>
              <a:t>The quality of data or information depends on users’ expectations and requirements</a:t>
            </a:r>
            <a:endParaRPr lang="en-GB" i="1" dirty="0" smtClean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(DQ)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36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941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data quality requirement is a concrete intrinsic or contextual constraint to data that helps to satisfy an aspect or construct of data quality.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Requirement (DQR)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37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8264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Requirements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38</a:t>
            </a:fld>
            <a:endParaRPr lang="de-DE" dirty="0"/>
          </a:p>
        </p:txBody>
      </p:sp>
      <p:sp>
        <p:nvSpPr>
          <p:cNvPr id="8" name="Rounded Rectangle 7"/>
          <p:cNvSpPr/>
          <p:nvPr/>
        </p:nvSpPr>
        <p:spPr>
          <a:xfrm>
            <a:off x="530421" y="2042556"/>
            <a:ext cx="2305220" cy="15081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Food name must </a:t>
            </a:r>
            <a:r>
              <a:rPr lang="en-GB" dirty="0"/>
              <a:t>be unique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66744" y="2042557"/>
            <a:ext cx="2305220" cy="1508166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Analytical results should not be older than 10 years</a:t>
            </a:r>
            <a:endParaRPr lang="en-GB" dirty="0"/>
          </a:p>
        </p:txBody>
      </p:sp>
      <p:sp>
        <p:nvSpPr>
          <p:cNvPr id="10" name="Rounded Rectangle 9"/>
          <p:cNvSpPr/>
          <p:nvPr/>
        </p:nvSpPr>
        <p:spPr>
          <a:xfrm>
            <a:off x="5779318" y="2042556"/>
            <a:ext cx="2305220" cy="15081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Sample should have at least analytical results for mercury and selenium</a:t>
            </a:r>
            <a:endParaRPr lang="en-GB" dirty="0"/>
          </a:p>
        </p:txBody>
      </p:sp>
      <p:sp>
        <p:nvSpPr>
          <p:cNvPr id="11" name="Rounded Rectangle 10"/>
          <p:cNvSpPr/>
          <p:nvPr/>
        </p:nvSpPr>
        <p:spPr>
          <a:xfrm>
            <a:off x="3114008" y="4809505"/>
            <a:ext cx="2410691" cy="108065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Data Quality</a:t>
            </a:r>
            <a:endParaRPr lang="en-GB" dirty="0"/>
          </a:p>
        </p:txBody>
      </p:sp>
      <p:cxnSp>
        <p:nvCxnSpPr>
          <p:cNvPr id="13" name="Straight Connector 12"/>
          <p:cNvCxnSpPr>
            <a:stCxn id="8" idx="2"/>
            <a:endCxn id="11" idx="0"/>
          </p:cNvCxnSpPr>
          <p:nvPr/>
        </p:nvCxnSpPr>
        <p:spPr>
          <a:xfrm>
            <a:off x="1683031" y="3550721"/>
            <a:ext cx="2636323" cy="12587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9" idx="2"/>
            <a:endCxn id="11" idx="0"/>
          </p:cNvCxnSpPr>
          <p:nvPr/>
        </p:nvCxnSpPr>
        <p:spPr>
          <a:xfrm>
            <a:off x="4319354" y="3550723"/>
            <a:ext cx="0" cy="125878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10" idx="2"/>
            <a:endCxn id="11" idx="0"/>
          </p:cNvCxnSpPr>
          <p:nvPr/>
        </p:nvCxnSpPr>
        <p:spPr>
          <a:xfrm flipH="1">
            <a:off x="4319354" y="3550721"/>
            <a:ext cx="2612574" cy="12587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2173180" y="4180113"/>
            <a:ext cx="862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W=100</a:t>
            </a:r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3586345" y="3962397"/>
            <a:ext cx="73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W=10</a:t>
            </a:r>
            <a:endParaRPr lang="en-GB" dirty="0"/>
          </a:p>
        </p:txBody>
      </p:sp>
      <p:sp>
        <p:nvSpPr>
          <p:cNvPr id="20" name="TextBox 19"/>
          <p:cNvSpPr txBox="1"/>
          <p:nvPr/>
        </p:nvSpPr>
        <p:spPr>
          <a:xfrm>
            <a:off x="5765465" y="4180113"/>
            <a:ext cx="7999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W=60</a:t>
            </a:r>
            <a:endParaRPr lang="en-GB" dirty="0"/>
          </a:p>
        </p:txBody>
      </p:sp>
      <p:sp>
        <p:nvSpPr>
          <p:cNvPr id="21" name="Oval 20"/>
          <p:cNvSpPr/>
          <p:nvPr/>
        </p:nvSpPr>
        <p:spPr>
          <a:xfrm>
            <a:off x="1612482" y="3075712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  <p:sp>
        <p:nvSpPr>
          <p:cNvPr id="22" name="Oval 21"/>
          <p:cNvSpPr/>
          <p:nvPr/>
        </p:nvSpPr>
        <p:spPr>
          <a:xfrm>
            <a:off x="4272556" y="3099462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  <p:sp>
        <p:nvSpPr>
          <p:cNvPr id="23" name="Oval 22"/>
          <p:cNvSpPr/>
          <p:nvPr/>
        </p:nvSpPr>
        <p:spPr>
          <a:xfrm>
            <a:off x="7595403" y="3135086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  <p:sp>
        <p:nvSpPr>
          <p:cNvPr id="24" name="Oval 23"/>
          <p:cNvSpPr/>
          <p:nvPr/>
        </p:nvSpPr>
        <p:spPr>
          <a:xfrm>
            <a:off x="4265916" y="5436921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2754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Managing and measuring data quality (DQ)</a:t>
            </a:r>
          </a:p>
          <a:p>
            <a:r>
              <a:rPr lang="en-GB" dirty="0"/>
              <a:t>Constraints as DQ indicators</a:t>
            </a:r>
          </a:p>
          <a:p>
            <a:r>
              <a:rPr lang="en-GB" dirty="0"/>
              <a:t>Unique definition and validation</a:t>
            </a:r>
          </a:p>
          <a:p>
            <a:r>
              <a:rPr lang="en-GB" dirty="0"/>
              <a:t>Flexible and highly configurable DQF</a:t>
            </a:r>
          </a:p>
          <a:p>
            <a:pPr lvl="1"/>
            <a:r>
              <a:rPr lang="en-GB" dirty="0"/>
              <a:t>Importance weights for constraints</a:t>
            </a:r>
          </a:p>
          <a:p>
            <a:pPr lvl="1"/>
            <a:r>
              <a:rPr lang="en-GB" dirty="0"/>
              <a:t>Grouping of constraints</a:t>
            </a:r>
          </a:p>
          <a:p>
            <a:pPr lvl="1"/>
            <a:r>
              <a:rPr lang="en-GB" dirty="0"/>
              <a:t>DQ contracts for different users</a:t>
            </a:r>
          </a:p>
          <a:p>
            <a:pPr lvl="1"/>
            <a:r>
              <a:rPr lang="en-GB" dirty="0"/>
              <a:t>Various visualisations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Data Quality Framework (DQF) concept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39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4183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/>
              <a:t>User can define weights and threshold</a:t>
            </a:r>
          </a:p>
          <a:p>
            <a:pPr lvl="1"/>
            <a:r>
              <a:rPr lang="en-GB" dirty="0"/>
              <a:t>0: Not important, 100: Most important</a:t>
            </a:r>
          </a:p>
          <a:p>
            <a:pPr lvl="1"/>
            <a:r>
              <a:rPr lang="en-GB" dirty="0"/>
              <a:t>Threshold between warning and error</a:t>
            </a:r>
          </a:p>
          <a:p>
            <a:pPr lvl="1"/>
            <a:r>
              <a:rPr lang="en-GB" dirty="0"/>
              <a:t>Default weight</a:t>
            </a:r>
          </a:p>
          <a:p>
            <a:r>
              <a:rPr lang="en-GB" dirty="0"/>
              <a:t>A contract defines the weight (importance) for each of the constraints</a:t>
            </a:r>
          </a:p>
          <a:p>
            <a:r>
              <a:rPr lang="en-GB" dirty="0"/>
              <a:t>Default contract exists as </a:t>
            </a:r>
            <a:r>
              <a:rPr lang="en-GB" dirty="0" err="1"/>
              <a:t>fallback</a:t>
            </a:r>
            <a:endParaRPr lang="en-GB" dirty="0"/>
          </a:p>
          <a:p>
            <a:r>
              <a:rPr lang="en-GB" dirty="0"/>
              <a:t>Users can define their (multiple) own contracts</a:t>
            </a:r>
          </a:p>
          <a:p>
            <a:r>
              <a:rPr lang="en-GB" dirty="0"/>
              <a:t>Contracts can easily be imported and shared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DQF </a:t>
            </a:r>
            <a:r>
              <a:rPr lang="en-GB" dirty="0" smtClean="0"/>
              <a:t>Weights &amp; Contracts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40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8759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705101" y="1781595"/>
            <a:ext cx="5184710" cy="441287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 smtClean="0"/>
              <a:t>Hard constraints </a:t>
            </a:r>
            <a:r>
              <a:rPr lang="en-GB" dirty="0" smtClean="0">
                <a:sym typeface="Wingdings" panose="05000000000000000000" pitchFamily="2" charset="2"/>
              </a:rPr>
              <a:t> Error</a:t>
            </a:r>
            <a:endParaRPr lang="en-GB" dirty="0" smtClean="0"/>
          </a:p>
          <a:p>
            <a:pPr marL="0" indent="0">
              <a:buNone/>
            </a:pPr>
            <a:r>
              <a:rPr lang="en-GB" sz="2400" dirty="0" smtClean="0"/>
              <a:t>Determines if data is deficient or not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Soft constraints </a:t>
            </a:r>
            <a:r>
              <a:rPr lang="en-GB" dirty="0" smtClean="0">
                <a:sym typeface="Wingdings" panose="05000000000000000000" pitchFamily="2" charset="2"/>
              </a:rPr>
              <a:t> Warning</a:t>
            </a:r>
            <a:endParaRPr lang="en-GB" dirty="0" smtClean="0"/>
          </a:p>
          <a:p>
            <a:pPr marL="0" indent="0">
              <a:buNone/>
            </a:pPr>
            <a:r>
              <a:rPr lang="en-GB" sz="2400" dirty="0" smtClean="0"/>
              <a:t>The more requirements are satisfied, the better is data quality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Indicators </a:t>
            </a:r>
            <a:r>
              <a:rPr lang="en-GB" dirty="0">
                <a:sym typeface="Wingdings" panose="05000000000000000000" pitchFamily="2" charset="2"/>
              </a:rPr>
              <a:t> Warning</a:t>
            </a:r>
            <a:endParaRPr lang="en-GB" dirty="0" smtClean="0"/>
          </a:p>
          <a:p>
            <a:pPr marL="0" indent="0">
              <a:buNone/>
            </a:pPr>
            <a:r>
              <a:rPr lang="en-GB" sz="2400" dirty="0" smtClean="0"/>
              <a:t>Indicate better quality but quality improvement is not evident</a:t>
            </a:r>
            <a:endParaRPr lang="en-GB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Types of DQ Requirements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41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530421" y="1816920"/>
            <a:ext cx="2305220" cy="1009402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Food name must </a:t>
            </a:r>
            <a:r>
              <a:rPr lang="en-GB" dirty="0"/>
              <a:t>be unique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0421" y="3170706"/>
            <a:ext cx="2305220" cy="1258784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Sample should have at least analytical results for mercury and selenium.</a:t>
            </a:r>
            <a:endParaRPr lang="en-GB" dirty="0"/>
          </a:p>
        </p:txBody>
      </p:sp>
      <p:sp>
        <p:nvSpPr>
          <p:cNvPr id="9" name="Rounded Rectangle 8"/>
          <p:cNvSpPr/>
          <p:nvPr/>
        </p:nvSpPr>
        <p:spPr>
          <a:xfrm>
            <a:off x="530421" y="4785752"/>
            <a:ext cx="2305220" cy="1021277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Analytical results should not be older than 10 years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097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Can be simple as ‘satisfied’ or ‘not satisfied’ or more complex, for instance 0 to 100</a:t>
            </a:r>
          </a:p>
          <a:p>
            <a:r>
              <a:rPr lang="en-GB" dirty="0" smtClean="0"/>
              <a:t>Can be defined by user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Rating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42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>
            <a:off x="6100663" y="4310743"/>
            <a:ext cx="2305220" cy="150816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GB" dirty="0" smtClean="0"/>
              <a:t>Food name must </a:t>
            </a:r>
            <a:r>
              <a:rPr lang="en-GB" dirty="0"/>
              <a:t>be unique</a:t>
            </a:r>
          </a:p>
        </p:txBody>
      </p:sp>
      <p:sp>
        <p:nvSpPr>
          <p:cNvPr id="8" name="Oval 7"/>
          <p:cNvSpPr/>
          <p:nvPr/>
        </p:nvSpPr>
        <p:spPr>
          <a:xfrm>
            <a:off x="7182724" y="5343899"/>
            <a:ext cx="1199408" cy="415635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Rating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0007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43</a:t>
            </a:fld>
            <a:endParaRPr lang="de-DE" dirty="0"/>
          </a:p>
        </p:txBody>
      </p:sp>
      <p:sp>
        <p:nvSpPr>
          <p:cNvPr id="10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Sample: </a:t>
            </a:r>
            <a:r>
              <a:rPr lang="en-GB" dirty="0" err="1" smtClean="0"/>
              <a:t>Kartoffelsuppe</a:t>
            </a:r>
            <a:r>
              <a:rPr lang="en-GB" dirty="0" smtClean="0"/>
              <a:t> (</a:t>
            </a:r>
            <a:r>
              <a:rPr lang="en-GB" dirty="0" err="1" smtClean="0"/>
              <a:t>engl.</a:t>
            </a:r>
            <a:r>
              <a:rPr lang="en-GB" dirty="0" smtClean="0"/>
              <a:t> Potato soup)</a:t>
            </a:r>
          </a:p>
          <a:p>
            <a:r>
              <a:rPr lang="en-GB" dirty="0" err="1" smtClean="0"/>
              <a:t>AnalysisResult</a:t>
            </a:r>
            <a:r>
              <a:rPr lang="en-GB" dirty="0" smtClean="0"/>
              <a:t>: Total copper, 0.845 mg/kg</a:t>
            </a:r>
          </a:p>
          <a:p>
            <a:r>
              <a:rPr lang="en-GB" dirty="0" smtClean="0"/>
              <a:t>Two constraints:</a:t>
            </a:r>
          </a:p>
          <a:p>
            <a:pPr lvl="1"/>
            <a:r>
              <a:rPr lang="en-US" dirty="0" err="1" smtClean="0"/>
              <a:t>Sample.englishName.NotEmpty</a:t>
            </a:r>
            <a:r>
              <a:rPr lang="en-US" dirty="0" smtClean="0"/>
              <a:t>=80, active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(very important)</a:t>
            </a:r>
            <a:endParaRPr lang="en-US" sz="2400" dirty="0"/>
          </a:p>
          <a:p>
            <a:pPr lvl="1"/>
            <a:r>
              <a:rPr lang="en-GB" dirty="0" smtClean="0"/>
              <a:t>Analysis</a:t>
            </a:r>
            <a:r>
              <a:rPr lang="en-US" dirty="0" err="1" smtClean="0"/>
              <a:t>Result.verifyingBy.NotEmpty</a:t>
            </a:r>
            <a:r>
              <a:rPr lang="en-US" dirty="0" smtClean="0"/>
              <a:t>=20, active</a:t>
            </a:r>
            <a:br>
              <a:rPr lang="en-US" dirty="0" smtClean="0"/>
            </a:br>
            <a:r>
              <a:rPr lang="en-US" sz="2400" dirty="0" smtClean="0"/>
              <a:t>(less important)</a:t>
            </a:r>
          </a:p>
          <a:p>
            <a:r>
              <a:rPr lang="de-CH" dirty="0" smtClean="0"/>
              <a:t>Other constraints: Min/Max, Range, Email, URL, Pattern, etc. and custom constraints (‘Was the subsample bought in the store as planned?’)</a:t>
            </a:r>
            <a:endParaRPr lang="en-US" dirty="0" smtClean="0"/>
          </a:p>
          <a:p>
            <a:endParaRPr lang="en-GB" dirty="0"/>
          </a:p>
        </p:txBody>
      </p:sp>
      <p:sp>
        <p:nvSpPr>
          <p:cNvPr id="11" name="Title 2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/>
          <a:lstStyle/>
          <a:p>
            <a:r>
              <a:rPr lang="en-GB" dirty="0"/>
              <a:t>DQF </a:t>
            </a:r>
            <a:r>
              <a:rPr lang="en-GB" dirty="0" smtClean="0"/>
              <a:t>constraints &amp; weighting </a:t>
            </a:r>
            <a:r>
              <a:rPr lang="en-GB" dirty="0"/>
              <a:t>- </a:t>
            </a:r>
            <a:r>
              <a:rPr lang="en-GB" dirty="0" smtClean="0"/>
              <a:t>Example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6145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gerarddirect.com/wp-content/uploads/2011/10/computer-us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181" y="1215620"/>
            <a:ext cx="1045638" cy="104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38003856"/>
              </p:ext>
            </p:extLst>
          </p:nvPr>
        </p:nvGraphicFramePr>
        <p:xfrm>
          <a:off x="2094987" y="2042220"/>
          <a:ext cx="4961468" cy="33076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Data Quality Areas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44</a:t>
            </a:fld>
            <a:endParaRPr lang="de-DE" dirty="0"/>
          </a:p>
        </p:txBody>
      </p:sp>
      <p:pic>
        <p:nvPicPr>
          <p:cNvPr id="9" name="Picture 4" descr="http://db.cse.ohio-state.edu/images/db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293" y="5189383"/>
            <a:ext cx="1167414" cy="1297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5160" y="3000983"/>
            <a:ext cx="1728057" cy="1774139"/>
          </a:xfrm>
          <a:prstGeom prst="rect">
            <a:avLst/>
          </a:prstGeom>
        </p:spPr>
      </p:pic>
      <p:pic>
        <p:nvPicPr>
          <p:cNvPr id="15" name="Bild 37"/>
          <p:cNvPicPr/>
          <p:nvPr/>
        </p:nvPicPr>
        <p:blipFill rotWithShape="1">
          <a:blip r:embed="rId10" cstate="print"/>
          <a:srcRect l="3251" t="8395" r="29162" b="1951"/>
          <a:stretch/>
        </p:blipFill>
        <p:spPr bwMode="auto">
          <a:xfrm>
            <a:off x="6532706" y="2365022"/>
            <a:ext cx="1689274" cy="1374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" name="Arc 27"/>
          <p:cNvSpPr/>
          <p:nvPr/>
        </p:nvSpPr>
        <p:spPr>
          <a:xfrm rot="16200000">
            <a:off x="2199300" y="2609561"/>
            <a:ext cx="3626478" cy="2477717"/>
          </a:xfrm>
          <a:prstGeom prst="arc">
            <a:avLst>
              <a:gd name="adj1" fmla="val 10803999"/>
              <a:gd name="adj2" fmla="val 21581310"/>
            </a:avLst>
          </a:prstGeom>
          <a:ln w="31750"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43" y="2367938"/>
            <a:ext cx="2189770" cy="2802906"/>
          </a:xfrm>
          <a:prstGeom prst="rect">
            <a:avLst/>
          </a:prstGeom>
        </p:spPr>
      </p:pic>
      <p:sp>
        <p:nvSpPr>
          <p:cNvPr id="30" name="Arc 29"/>
          <p:cNvSpPr/>
          <p:nvPr/>
        </p:nvSpPr>
        <p:spPr>
          <a:xfrm rot="5400000">
            <a:off x="3404172" y="2609562"/>
            <a:ext cx="3626478" cy="2477717"/>
          </a:xfrm>
          <a:prstGeom prst="arc">
            <a:avLst>
              <a:gd name="adj1" fmla="val 10803999"/>
              <a:gd name="adj2" fmla="val 21581310"/>
            </a:avLst>
          </a:prstGeom>
          <a:ln w="31750">
            <a:headEnd type="triangle" w="lg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1"/>
          <p:cNvSpPr>
            <a:spLocks noGrp="1"/>
          </p:cNvSpPr>
          <p:nvPr>
            <p:ph idx="1"/>
          </p:nvPr>
        </p:nvSpPr>
        <p:spPr>
          <a:xfrm>
            <a:off x="367541" y="5306459"/>
            <a:ext cx="2855719" cy="679705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 smtClean="0"/>
              <a:t>Data quality input validation &amp; feedback</a:t>
            </a:r>
            <a:endParaRPr lang="en-GB" sz="2400" dirty="0"/>
          </a:p>
        </p:txBody>
      </p:sp>
      <p:sp>
        <p:nvSpPr>
          <p:cNvPr id="32" name="Content Placeholder 1"/>
          <p:cNvSpPr txBox="1">
            <a:spLocks/>
          </p:cNvSpPr>
          <p:nvPr/>
        </p:nvSpPr>
        <p:spPr>
          <a:xfrm>
            <a:off x="6406062" y="5306458"/>
            <a:ext cx="2638878" cy="679705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ffectLst/>
        </p:spPr>
        <p:txBody>
          <a:bodyPr vert="horz" lIns="180000" tIns="45720" rIns="18000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SzPct val="66000"/>
              <a:buFontTx/>
              <a:buBlip>
                <a:blip r:embed="rId12"/>
              </a:buBlip>
              <a:defRPr sz="32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rgbClr val="2828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Tx/>
              <a:buNone/>
            </a:pPr>
            <a:r>
              <a:rPr lang="en-GB" sz="2200" dirty="0" smtClean="0"/>
              <a:t>Data quality analysis &amp; feedback</a:t>
            </a:r>
            <a:endParaRPr lang="en-GB" sz="2200" dirty="0"/>
          </a:p>
        </p:txBody>
      </p:sp>
    </p:spTree>
    <p:extLst>
      <p:ext uri="{BB962C8B-B14F-4D97-AF65-F5344CB8AC3E}">
        <p14:creationId xmlns:p14="http://schemas.microsoft.com/office/powerpoint/2010/main" val="131008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r>
              <a:rPr lang="de-DE" dirty="0" smtClean="0"/>
              <a:t>53</a:t>
            </a:r>
            <a:endParaRPr lang="de-DE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6200000">
            <a:off x="-1704939" y="2697916"/>
            <a:ext cx="4983481" cy="1050685"/>
          </a:xfrm>
        </p:spPr>
        <p:txBody>
          <a:bodyPr>
            <a:normAutofit fontScale="90000"/>
          </a:bodyPr>
          <a:lstStyle/>
          <a:p>
            <a:r>
              <a:rPr lang="en-GB" dirty="0"/>
              <a:t>Data quality </a:t>
            </a:r>
            <a:r>
              <a:rPr lang="en-GB" dirty="0" smtClean="0"/>
              <a:t>administration</a:t>
            </a:r>
            <a:endParaRPr lang="en-GB" dirty="0"/>
          </a:p>
        </p:txBody>
      </p:sp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4900" y="746853"/>
            <a:ext cx="3883342" cy="33609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0771" y="1643487"/>
            <a:ext cx="3883342" cy="336094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442" y="3474720"/>
            <a:ext cx="3883341" cy="3360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73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46</a:t>
            </a:fld>
            <a:endParaRPr lang="de-DE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6480" y="91439"/>
            <a:ext cx="4960544" cy="620068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 rot="16200000">
            <a:off x="-1940156" y="3016956"/>
            <a:ext cx="5499638" cy="1050685"/>
          </a:xfrm>
        </p:spPr>
        <p:txBody>
          <a:bodyPr>
            <a:noAutofit/>
          </a:bodyPr>
          <a:lstStyle/>
          <a:p>
            <a:r>
              <a:rPr lang="en-GB" sz="3400" dirty="0"/>
              <a:t>Data quality </a:t>
            </a:r>
            <a:r>
              <a:rPr lang="en-GB" sz="3400" dirty="0" smtClean="0"/>
              <a:t>input validation</a:t>
            </a:r>
            <a:endParaRPr lang="en-GB" sz="3400" dirty="0"/>
          </a:p>
        </p:txBody>
      </p:sp>
    </p:spTree>
    <p:extLst>
      <p:ext uri="{BB962C8B-B14F-4D97-AF65-F5344CB8AC3E}">
        <p14:creationId xmlns:p14="http://schemas.microsoft.com/office/powerpoint/2010/main" val="1364068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090" y="785926"/>
            <a:ext cx="7745730" cy="5344554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r>
              <a:rPr lang="de-DE" dirty="0" smtClean="0"/>
              <a:t>55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27348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2102" y="792479"/>
            <a:ext cx="7789958" cy="5375071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r>
              <a:rPr lang="de-DE" dirty="0" smtClean="0"/>
              <a:t>56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056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709" y="799624"/>
            <a:ext cx="7764255" cy="5357336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4188" y="6310670"/>
            <a:ext cx="5402836" cy="365125"/>
          </a:xfrm>
        </p:spPr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77024" y="6310670"/>
            <a:ext cx="1620000" cy="365125"/>
          </a:xfrm>
        </p:spPr>
        <p:txBody>
          <a:bodyPr/>
          <a:lstStyle/>
          <a:p>
            <a:r>
              <a:rPr lang="de-DE" dirty="0" smtClean="0"/>
              <a:t>57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0504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 smtClean="0"/>
              <a:t>www.tds-exposure.eu</a:t>
            </a:r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50</a:t>
            </a:fld>
            <a:endParaRPr lang="de-DE" dirty="0"/>
          </a:p>
        </p:txBody>
      </p:sp>
      <p:pic>
        <p:nvPicPr>
          <p:cNvPr id="8" name="Bild 37"/>
          <p:cNvPicPr/>
          <p:nvPr/>
        </p:nvPicPr>
        <p:blipFill rotWithShape="1">
          <a:blip r:embed="rId2" cstate="print"/>
          <a:srcRect l="3251" t="8395" r="29162" b="1951"/>
          <a:stretch/>
        </p:blipFill>
        <p:spPr bwMode="auto">
          <a:xfrm>
            <a:off x="1531619" y="731519"/>
            <a:ext cx="6614161" cy="55814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 rot="16200000">
            <a:off x="-1380327" y="2373305"/>
            <a:ext cx="4334256" cy="1050685"/>
          </a:xfrm>
        </p:spPr>
        <p:txBody>
          <a:bodyPr>
            <a:normAutofit/>
          </a:bodyPr>
          <a:lstStyle/>
          <a:p>
            <a:r>
              <a:rPr lang="en-GB" dirty="0"/>
              <a:t>Data quality analysis</a:t>
            </a:r>
          </a:p>
        </p:txBody>
      </p:sp>
    </p:spTree>
    <p:extLst>
      <p:ext uri="{BB962C8B-B14F-4D97-AF65-F5344CB8AC3E}">
        <p14:creationId xmlns:p14="http://schemas.microsoft.com/office/powerpoint/2010/main" val="286339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 VI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51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Data quality requirements can differ dependent on the utilisation of data. Thus, a flexible feedback is necessary.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3105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54189" y="5724144"/>
            <a:ext cx="8635622" cy="47032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dirty="0" smtClean="0"/>
              <a:t>Thank you for your attention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52</a:t>
            </a:fld>
            <a:endParaRPr lang="de-DE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>
            <a:normAutofit/>
          </a:bodyPr>
          <a:lstStyle/>
          <a:p>
            <a:r>
              <a:rPr lang="en-GB" dirty="0"/>
              <a:t>Your feedback / discussion</a:t>
            </a:r>
          </a:p>
        </p:txBody>
      </p:sp>
      <p:pic>
        <p:nvPicPr>
          <p:cNvPr id="9" name="Picture 8" descr="User Feedback Tools Com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526667"/>
            <a:ext cx="5334000" cy="4133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3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53</a:t>
            </a:fld>
            <a:endParaRPr lang="de-DE" dirty="0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2"/>
          <p:cNvSpPr>
            <a:spLocks noGrp="1"/>
          </p:cNvSpPr>
          <p:nvPr>
            <p:ph type="title"/>
          </p:nvPr>
        </p:nvSpPr>
        <p:spPr>
          <a:xfrm>
            <a:off x="261402" y="2571585"/>
            <a:ext cx="8635622" cy="1050685"/>
          </a:xfrm>
        </p:spPr>
        <p:txBody>
          <a:bodyPr/>
          <a:lstStyle/>
          <a:p>
            <a:r>
              <a:rPr lang="en-GB" dirty="0" smtClean="0"/>
              <a:t>Concepts for Data Management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92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TDS Data Markers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54</a:t>
            </a:fld>
            <a:endParaRPr lang="de-DE"/>
          </a:p>
        </p:txBody>
      </p:sp>
      <p:sp>
        <p:nvSpPr>
          <p:cNvPr id="7" name="TextBox 6"/>
          <p:cNvSpPr txBox="1"/>
          <p:nvPr/>
        </p:nvSpPr>
        <p:spPr>
          <a:xfrm>
            <a:off x="3807040" y="2050885"/>
            <a:ext cx="157361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 smtClean="0"/>
              <a:t>Apple, fresh</a:t>
            </a:r>
            <a:endParaRPr lang="en-GB" dirty="0"/>
          </a:p>
        </p:txBody>
      </p:sp>
      <p:pic>
        <p:nvPicPr>
          <p:cNvPr id="1030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050" y="292406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50809" y="4086935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TDS 2008</a:t>
            </a:r>
            <a:endParaRPr lang="en-GB" dirty="0"/>
          </a:p>
        </p:txBody>
      </p:sp>
      <p:pic>
        <p:nvPicPr>
          <p:cNvPr id="15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250" y="292406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3794009" y="4050839"/>
            <a:ext cx="1788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 smtClean="0"/>
              <a:t>Patulin</a:t>
            </a:r>
            <a:r>
              <a:rPr lang="en-GB" dirty="0" smtClean="0"/>
              <a:t> source</a:t>
            </a:r>
          </a:p>
          <a:p>
            <a:r>
              <a:rPr lang="en-GB" dirty="0" smtClean="0"/>
              <a:t>(</a:t>
            </a:r>
            <a:r>
              <a:rPr lang="en-GB" dirty="0" err="1" smtClean="0"/>
              <a:t>mycotoxine</a:t>
            </a:r>
            <a:r>
              <a:rPr lang="en-GB" dirty="0" smtClean="0"/>
              <a:t>)</a:t>
            </a:r>
            <a:endParaRPr lang="en-GB" dirty="0"/>
          </a:p>
        </p:txBody>
      </p:sp>
      <p:pic>
        <p:nvPicPr>
          <p:cNvPr id="17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5450" y="2924065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6557210" y="4026775"/>
            <a:ext cx="1768643" cy="64633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Most often consumed food</a:t>
            </a:r>
            <a:endParaRPr lang="en-GB" dirty="0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1757875" y="2579808"/>
            <a:ext cx="1956390" cy="6885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15" idx="0"/>
          </p:cNvCxnSpPr>
          <p:nvPr/>
        </p:nvCxnSpPr>
        <p:spPr>
          <a:xfrm flipV="1">
            <a:off x="4593850" y="2579808"/>
            <a:ext cx="0" cy="34425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5444443" y="2579808"/>
            <a:ext cx="1956391" cy="6885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89633" y="1173722"/>
            <a:ext cx="220036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Concept 1:</a:t>
            </a:r>
          </a:p>
          <a:p>
            <a:r>
              <a:rPr lang="en-GB" dirty="0" smtClean="0"/>
              <a:t>Add information to data which is unlimited, </a:t>
            </a:r>
            <a:br>
              <a:rPr lang="en-GB" dirty="0" smtClean="0"/>
            </a:br>
            <a:r>
              <a:rPr lang="en-GB" dirty="0" smtClean="0"/>
              <a:t>user-defined and </a:t>
            </a:r>
            <a:r>
              <a:rPr lang="en-GB" dirty="0" err="1" smtClean="0"/>
              <a:t>semantical</a:t>
            </a:r>
            <a:endParaRPr lang="en-GB" dirty="0"/>
          </a:p>
        </p:txBody>
      </p:sp>
      <p:pic>
        <p:nvPicPr>
          <p:cNvPr id="20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49766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TDS Data Markers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55</a:t>
            </a:fld>
            <a:endParaRPr lang="de-DE"/>
          </a:p>
        </p:txBody>
      </p:sp>
      <p:sp>
        <p:nvSpPr>
          <p:cNvPr id="8" name="TextBox 7"/>
          <p:cNvSpPr txBox="1"/>
          <p:nvPr/>
        </p:nvSpPr>
        <p:spPr>
          <a:xfrm>
            <a:off x="6319284" y="1627192"/>
            <a:ext cx="22003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Concept 2:</a:t>
            </a:r>
          </a:p>
          <a:p>
            <a:r>
              <a:rPr lang="en-GB" dirty="0" smtClean="0"/>
              <a:t>Structure markers to simplify overview</a:t>
            </a:r>
            <a:endParaRPr lang="en-GB" dirty="0"/>
          </a:p>
        </p:txBody>
      </p:sp>
      <p:pic>
        <p:nvPicPr>
          <p:cNvPr id="9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836" y="2928048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836" y="4391359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99730" y="2264735"/>
            <a:ext cx="108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TDS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1874838" y="3535215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TDS 2008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1874838" y="4998526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TDS 2012</a:t>
            </a:r>
            <a:endParaRPr lang="en-GB" dirty="0"/>
          </a:p>
        </p:txBody>
      </p:sp>
      <p:cxnSp>
        <p:nvCxnSpPr>
          <p:cNvPr id="15" name="Elbow Connector 14"/>
          <p:cNvCxnSpPr>
            <a:stCxn id="9" idx="1"/>
            <a:endCxn id="11" idx="2"/>
          </p:cNvCxnSpPr>
          <p:nvPr/>
        </p:nvCxnSpPr>
        <p:spPr>
          <a:xfrm rot="10800000">
            <a:off x="1042284" y="2634067"/>
            <a:ext cx="542553" cy="108581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bow Connector 16"/>
          <p:cNvCxnSpPr>
            <a:stCxn id="10" idx="1"/>
            <a:endCxn id="11" idx="2"/>
          </p:cNvCxnSpPr>
          <p:nvPr/>
        </p:nvCxnSpPr>
        <p:spPr>
          <a:xfrm rot="10800000">
            <a:off x="1042284" y="2634068"/>
            <a:ext cx="542553" cy="254912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18" y="2928048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C:\Users\kpresser\AppData\Local\Microsoft\Windows\Temporary Internet Files\Content.IE5\5ZSAWYPK\MC900441312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618" y="4391359"/>
            <a:ext cx="1583666" cy="158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650512" y="2264735"/>
            <a:ext cx="10851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Fortified</a:t>
            </a:r>
            <a:endParaRPr lang="en-GB" dirty="0"/>
          </a:p>
        </p:txBody>
      </p:sp>
      <p:sp>
        <p:nvSpPr>
          <p:cNvPr id="21" name="TextBox 20"/>
          <p:cNvSpPr txBox="1"/>
          <p:nvPr/>
        </p:nvSpPr>
        <p:spPr>
          <a:xfrm>
            <a:off x="5025620" y="3511151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with </a:t>
            </a:r>
            <a:r>
              <a:rPr lang="en-GB" dirty="0" err="1" smtClean="0"/>
              <a:t>Vit</a:t>
            </a:r>
            <a:r>
              <a:rPr lang="en-GB" dirty="0" smtClean="0"/>
              <a:t> C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5025620" y="4974462"/>
            <a:ext cx="1085106" cy="36933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GB" dirty="0" smtClean="0"/>
              <a:t>with </a:t>
            </a:r>
            <a:r>
              <a:rPr lang="en-GB" dirty="0" err="1" smtClean="0"/>
              <a:t>Vit</a:t>
            </a:r>
            <a:r>
              <a:rPr lang="en-GB" dirty="0" smtClean="0"/>
              <a:t> D</a:t>
            </a:r>
            <a:endParaRPr lang="en-GB" dirty="0"/>
          </a:p>
        </p:txBody>
      </p:sp>
      <p:cxnSp>
        <p:nvCxnSpPr>
          <p:cNvPr id="23" name="Elbow Connector 22"/>
          <p:cNvCxnSpPr>
            <a:stCxn id="18" idx="1"/>
            <a:endCxn id="20" idx="2"/>
          </p:cNvCxnSpPr>
          <p:nvPr/>
        </p:nvCxnSpPr>
        <p:spPr>
          <a:xfrm rot="10800000">
            <a:off x="4193066" y="2634067"/>
            <a:ext cx="542553" cy="1085814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9" idx="1"/>
            <a:endCxn id="20" idx="2"/>
          </p:cNvCxnSpPr>
          <p:nvPr/>
        </p:nvCxnSpPr>
        <p:spPr>
          <a:xfrm rot="10800000">
            <a:off x="4193066" y="2634068"/>
            <a:ext cx="542553" cy="2549125"/>
          </a:xfrm>
          <a:prstGeom prst="bentConnector2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12" descr="eth_olog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580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TDS Data Markers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56</a:t>
            </a:fld>
            <a:endParaRPr lang="de-DE"/>
          </a:p>
        </p:txBody>
      </p:sp>
      <p:sp>
        <p:nvSpPr>
          <p:cNvPr id="7" name="TextBox 6"/>
          <p:cNvSpPr txBox="1"/>
          <p:nvPr/>
        </p:nvSpPr>
        <p:spPr>
          <a:xfrm>
            <a:off x="1355650" y="2259995"/>
            <a:ext cx="34236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Search food items which were not used in the TDS 2008 </a:t>
            </a:r>
          </a:p>
          <a:p>
            <a:r>
              <a:rPr lang="en-GB" dirty="0" smtClean="0"/>
              <a:t>but in TDS 2010</a:t>
            </a:r>
          </a:p>
          <a:p>
            <a:r>
              <a:rPr lang="en-GB" dirty="0" smtClean="0"/>
              <a:t>and are fortified with vitamin C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1355650" y="4312911"/>
            <a:ext cx="6453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“TDS 2008” AND NOT “TDS 2010” AND “fortified with </a:t>
            </a:r>
            <a:r>
              <a:rPr lang="en-GB" dirty="0" err="1" smtClean="0"/>
              <a:t>vit</a:t>
            </a:r>
            <a:r>
              <a:rPr lang="en-GB" dirty="0" smtClean="0"/>
              <a:t> C”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6319284" y="1627192"/>
            <a:ext cx="2570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Concept 3:</a:t>
            </a:r>
          </a:p>
          <a:p>
            <a:r>
              <a:rPr lang="en-GB" dirty="0" smtClean="0"/>
              <a:t>Markers are searchable</a:t>
            </a:r>
            <a:endParaRPr lang="en-GB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30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57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Markers is a flexible concept for </a:t>
            </a:r>
            <a:r>
              <a:rPr lang="en-GB" sz="3200" dirty="0" err="1" smtClean="0"/>
              <a:t>semantical</a:t>
            </a:r>
            <a:r>
              <a:rPr lang="en-GB" sz="3200" dirty="0" smtClean="0"/>
              <a:t> data tagging.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6850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Reporting/Exporting </a:t>
            </a:r>
            <a:r>
              <a:rPr lang="en-GB" dirty="0"/>
              <a:t>means</a:t>
            </a:r>
            <a:endParaRPr lang="en-GB" dirty="0" smtClean="0"/>
          </a:p>
          <a:p>
            <a:r>
              <a:rPr lang="en-GB" dirty="0" smtClean="0"/>
              <a:t>to search and prepare existing data, </a:t>
            </a:r>
          </a:p>
          <a:p>
            <a:r>
              <a:rPr lang="en-GB" dirty="0" smtClean="0"/>
              <a:t>to bring it into a usable form such as </a:t>
            </a:r>
            <a:r>
              <a:rPr lang="en-GB" dirty="0"/>
              <a:t>table or </a:t>
            </a:r>
            <a:r>
              <a:rPr lang="en-GB" dirty="0" smtClean="0"/>
              <a:t>graphic,</a:t>
            </a:r>
          </a:p>
          <a:p>
            <a:r>
              <a:rPr lang="en-GB" dirty="0" smtClean="0"/>
              <a:t>and to put it into a </a:t>
            </a:r>
            <a:r>
              <a:rPr lang="en-GB" b="1" dirty="0" smtClean="0"/>
              <a:t>human or computer readable</a:t>
            </a:r>
            <a:r>
              <a:rPr lang="en-GB" dirty="0" smtClean="0"/>
              <a:t> file format such as PDF or EXCEL</a:t>
            </a:r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 and Exports of TDS Data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58</a:t>
            </a:fld>
            <a:endParaRPr lang="de-DE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638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Challenge: Reports </a:t>
            </a:r>
            <a:r>
              <a:rPr lang="en-GB" dirty="0"/>
              <a:t>are </a:t>
            </a:r>
            <a:r>
              <a:rPr lang="en-GB" dirty="0" smtClean="0"/>
              <a:t>useful but exist in endless number of variations and implementation costs.</a:t>
            </a:r>
          </a:p>
          <a:p>
            <a:pPr marL="0" indent="0">
              <a:buNone/>
            </a:pPr>
            <a:endParaRPr lang="en-GB" sz="2000" dirty="0" smtClean="0"/>
          </a:p>
          <a:p>
            <a:pPr marL="0" indent="0">
              <a:buNone/>
            </a:pPr>
            <a:r>
              <a:rPr lang="en-GB" dirty="0" smtClean="0"/>
              <a:t>Solution: </a:t>
            </a:r>
          </a:p>
          <a:p>
            <a:r>
              <a:rPr lang="en-GB" dirty="0" smtClean="0"/>
              <a:t>Data must be selectable for use in report/export</a:t>
            </a:r>
          </a:p>
          <a:p>
            <a:r>
              <a:rPr lang="en-GB" dirty="0" smtClean="0"/>
              <a:t>User should be able to define their own reports in terms of form and format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Reports and Exports </a:t>
            </a:r>
            <a:r>
              <a:rPr lang="en-GB" dirty="0"/>
              <a:t>of TDS Data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91D7EE-3ACE-4893-9F30-0306070869AF}" type="slidenum">
              <a:rPr lang="de-DE" smtClean="0"/>
              <a:pPr>
                <a:defRPr/>
              </a:pPr>
              <a:t>59</a:t>
            </a:fld>
            <a:endParaRPr lang="de-DE"/>
          </a:p>
        </p:txBody>
      </p:sp>
      <p:pic>
        <p:nvPicPr>
          <p:cNvPr id="7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813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Take Home Message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60</a:t>
            </a:fld>
            <a:endParaRPr lang="de-DE" dirty="0"/>
          </a:p>
        </p:txBody>
      </p:sp>
      <p:sp>
        <p:nvSpPr>
          <p:cNvPr id="7" name="Rounded Rectangle 6"/>
          <p:cNvSpPr/>
          <p:nvPr/>
        </p:nvSpPr>
        <p:spPr>
          <a:xfrm rot="20632952">
            <a:off x="1455265" y="2403404"/>
            <a:ext cx="5998394" cy="2230205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 smtClean="0"/>
              <a:t>Report and export functionalities should satisfy needs and in best case can be extended by users.</a:t>
            </a:r>
            <a:endParaRPr lang="en-GB" sz="3200" dirty="0"/>
          </a:p>
        </p:txBody>
      </p:sp>
      <p:pic>
        <p:nvPicPr>
          <p:cNvPr id="8" name="Picture 12" descr="eth_olog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8" y="6358295"/>
            <a:ext cx="1649413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670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61</a:t>
            </a:fld>
            <a:endParaRPr lang="de-DE" dirty="0"/>
          </a:p>
        </p:txBody>
      </p:sp>
      <p:sp>
        <p:nvSpPr>
          <p:cNvPr id="11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</p:spPr>
        <p:txBody>
          <a:bodyPr>
            <a:normAutofit/>
          </a:bodyPr>
          <a:lstStyle/>
          <a:p>
            <a:r>
              <a:rPr lang="en-GB" dirty="0" smtClean="0"/>
              <a:t>DQ is calculated as the weighted arithmetic mean of all DQ indicators</a:t>
            </a:r>
          </a:p>
          <a:p>
            <a:r>
              <a:rPr lang="en-GB" dirty="0" smtClean="0"/>
              <a:t>Other calculation schemes are possible but not implemented yet</a:t>
            </a:r>
          </a:p>
          <a:p>
            <a:r>
              <a:rPr lang="en-GB" dirty="0" smtClean="0"/>
              <a:t>Users cannot influence the calculation directly but indirectly by defining the constraint weights</a:t>
            </a:r>
            <a:endParaRPr lang="en-GB" dirty="0"/>
          </a:p>
        </p:txBody>
      </p:sp>
      <p:sp>
        <p:nvSpPr>
          <p:cNvPr id="12" name="Title 2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/>
          <a:lstStyle/>
          <a:p>
            <a:r>
              <a:rPr lang="en-GB" dirty="0" smtClean="0"/>
              <a:t>Data quality measurement / calculation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509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62</a:t>
            </a:fld>
            <a:endParaRPr lang="de-DE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2768459"/>
          </a:xfrm>
        </p:spPr>
        <p:txBody>
          <a:bodyPr>
            <a:noAutofit/>
          </a:bodyPr>
          <a:lstStyle/>
          <a:p>
            <a:r>
              <a:rPr lang="en-GB" sz="2400" dirty="0" smtClean="0"/>
              <a:t>100 data entries, error threshold = 60</a:t>
            </a:r>
          </a:p>
          <a:p>
            <a:r>
              <a:rPr lang="en-GB" sz="2400" dirty="0" smtClean="0"/>
              <a:t>Constraint A (‘Sample English name not empty’), weight 80</a:t>
            </a:r>
          </a:p>
          <a:p>
            <a:r>
              <a:rPr lang="en-GB" sz="2400" dirty="0" smtClean="0"/>
              <a:t>Constraint B (‘Analysis value verified by not </a:t>
            </a:r>
            <a:r>
              <a:rPr lang="en-GB" sz="2400" dirty="0"/>
              <a:t>empty’) , </a:t>
            </a:r>
            <a:r>
              <a:rPr lang="en-GB" sz="2400" dirty="0" smtClean="0"/>
              <a:t>weight 20</a:t>
            </a:r>
            <a:endParaRPr lang="en-GB" sz="2400" dirty="0"/>
          </a:p>
          <a:p>
            <a:r>
              <a:rPr lang="en-GB" sz="2400" dirty="0"/>
              <a:t>5 entities violating constraint A (quality indicator A: 0.95</a:t>
            </a:r>
            <a:r>
              <a:rPr lang="en-GB" sz="2400" dirty="0" smtClean="0"/>
              <a:t>)</a:t>
            </a:r>
            <a:endParaRPr lang="en-GB" sz="2400" dirty="0"/>
          </a:p>
          <a:p>
            <a:r>
              <a:rPr lang="en-GB" sz="2400" dirty="0" smtClean="0"/>
              <a:t>40 </a:t>
            </a:r>
            <a:r>
              <a:rPr lang="en-GB" sz="2400" dirty="0"/>
              <a:t>entities violating constraint </a:t>
            </a:r>
            <a:r>
              <a:rPr lang="en-GB" sz="2400" dirty="0" smtClean="0"/>
              <a:t>B </a:t>
            </a:r>
            <a:r>
              <a:rPr lang="en-GB" sz="2400" dirty="0"/>
              <a:t>(quality indicator </a:t>
            </a:r>
            <a:r>
              <a:rPr lang="en-GB" sz="2400" dirty="0" smtClean="0"/>
              <a:t>B: 0.60)</a:t>
            </a:r>
            <a:endParaRPr lang="en-GB" sz="2400" dirty="0"/>
          </a:p>
          <a:p>
            <a:r>
              <a:rPr lang="en-GB" sz="2400" dirty="0" smtClean="0"/>
              <a:t>Overall entity quality indicator calculated as:</a:t>
            </a:r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/>
          <a:lstStyle/>
          <a:p>
            <a:r>
              <a:rPr lang="en-GB" dirty="0" smtClean="0"/>
              <a:t>DQ calculation example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2346960" y="4876800"/>
                <a:ext cx="4061460" cy="7998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de-CH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CH" sz="24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 ∗</m:t>
                          </m:r>
                          <m:r>
                            <a:rPr lang="de-CH" sz="2400" i="1" smtClean="0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0.95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CH" sz="24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 ∗</m:t>
                          </m:r>
                          <m:r>
                            <a:rPr lang="de-CH" sz="240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0.6</m:t>
                          </m:r>
                        </m:num>
                        <m:den>
                          <m:r>
                            <a:rPr lang="de-CH" sz="2400" i="1" smtClean="0">
                              <a:solidFill>
                                <a:schemeClr val="tx2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  <m:r>
                            <a:rPr lang="de-CH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de-CH" sz="2400" i="1" smtClean="0">
                              <a:solidFill>
                                <a:schemeClr val="accent3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  <m:r>
                        <a:rPr lang="de-CH" sz="2400" i="1">
                          <a:latin typeface="Cambria Math" panose="02040503050406030204" pitchFamily="18" charset="0"/>
                        </a:rPr>
                        <m:t>=0.88</m:t>
                      </m:r>
                    </m:oMath>
                  </m:oMathPara>
                </a14:m>
                <a:endParaRPr lang="de-CH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6960" y="4876800"/>
                <a:ext cx="4061460" cy="799899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143140" y="4650929"/>
            <a:ext cx="11125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weight A</a:t>
            </a:r>
          </a:p>
          <a:p>
            <a:r>
              <a:rPr lang="de-CH" sz="2000" dirty="0" smtClean="0">
                <a:solidFill>
                  <a:schemeClr val="accent3">
                    <a:lumMod val="75000"/>
                  </a:schemeClr>
                </a:solidFill>
              </a:rPr>
              <a:t>weight B</a:t>
            </a:r>
          </a:p>
          <a:p>
            <a:r>
              <a:rPr lang="de-CH" sz="2000" dirty="0" smtClean="0">
                <a:solidFill>
                  <a:schemeClr val="accent2">
                    <a:lumMod val="75000"/>
                  </a:schemeClr>
                </a:solidFill>
              </a:rPr>
              <a:t>QI A</a:t>
            </a:r>
          </a:p>
          <a:p>
            <a:r>
              <a:rPr lang="de-CH" sz="2000" dirty="0" smtClean="0">
                <a:solidFill>
                  <a:schemeClr val="accent6">
                    <a:lumMod val="75000"/>
                  </a:schemeClr>
                </a:solidFill>
              </a:rPr>
              <a:t>QI B</a:t>
            </a:r>
            <a:endParaRPr lang="en-US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5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63</a:t>
            </a:fld>
            <a:endParaRPr lang="de-DE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</p:spPr>
        <p:txBody>
          <a:bodyPr>
            <a:normAutofit/>
          </a:bodyPr>
          <a:lstStyle/>
          <a:p>
            <a:r>
              <a:rPr lang="en-GB" dirty="0" smtClean="0"/>
              <a:t>Input validation and DQ analysis</a:t>
            </a:r>
          </a:p>
          <a:p>
            <a:pPr lvl="1"/>
            <a:r>
              <a:rPr lang="en-GB" dirty="0" smtClean="0"/>
              <a:t>based on contracts (configurable individual importance weights per contract/user/user group)</a:t>
            </a:r>
          </a:p>
          <a:p>
            <a:pPr lvl="1"/>
            <a:r>
              <a:rPr lang="en-GB" dirty="0" smtClean="0"/>
              <a:t>user has influence on what is validated/measured</a:t>
            </a:r>
            <a:br>
              <a:rPr lang="en-GB" dirty="0" smtClean="0"/>
            </a:br>
            <a:r>
              <a:rPr lang="en-GB" dirty="0" smtClean="0">
                <a:sym typeface="Wingdings" panose="05000000000000000000" pitchFamily="2" charset="2"/>
              </a:rPr>
              <a:t> entities, groups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user has influence on the importance of constraints also for the input validation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Additional DQ feedback of importance (%)</a:t>
            </a:r>
            <a:endParaRPr lang="en-GB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/>
          <a:lstStyle/>
          <a:p>
            <a:r>
              <a:rPr lang="en-GB" dirty="0" smtClean="0"/>
              <a:t>Comparison to Food Composition DQF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395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www.tds-exposure.eu</a:t>
            </a:r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A73D9-D008-AE41-BD17-5EC0248340A3}" type="slidenum">
              <a:rPr lang="de-DE" smtClean="0"/>
              <a:pPr/>
              <a:t>64</a:t>
            </a:fld>
            <a:endParaRPr lang="de-DE" dirty="0"/>
          </a:p>
        </p:txBody>
      </p:sp>
      <p:sp>
        <p:nvSpPr>
          <p:cNvPr id="7" name="Content Placeholder 1"/>
          <p:cNvSpPr>
            <a:spLocks noGrp="1"/>
          </p:cNvSpPr>
          <p:nvPr>
            <p:ph idx="1"/>
          </p:nvPr>
        </p:nvSpPr>
        <p:spPr>
          <a:xfrm>
            <a:off x="254189" y="1781595"/>
            <a:ext cx="8635622" cy="4412877"/>
          </a:xfrm>
        </p:spPr>
        <p:txBody>
          <a:bodyPr>
            <a:normAutofit/>
          </a:bodyPr>
          <a:lstStyle/>
          <a:p>
            <a:r>
              <a:rPr lang="en-GB" dirty="0" smtClean="0"/>
              <a:t>Constraints</a:t>
            </a:r>
          </a:p>
          <a:p>
            <a:pPr lvl="1"/>
            <a:r>
              <a:rPr lang="en-GB" dirty="0" smtClean="0"/>
              <a:t>Constraints can be set as inactive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Configuration of default weight/importance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Configuration of warning error threshold</a:t>
            </a:r>
          </a:p>
          <a:p>
            <a:pPr lvl="1"/>
            <a:r>
              <a:rPr lang="en-GB" dirty="0" smtClean="0">
                <a:sym typeface="Wingdings" panose="05000000000000000000" pitchFamily="2" charset="2"/>
              </a:rPr>
              <a:t>Warnings can be disabled</a:t>
            </a:r>
          </a:p>
          <a:p>
            <a:r>
              <a:rPr lang="en-GB" dirty="0" smtClean="0">
                <a:sym typeface="Wingdings" panose="05000000000000000000" pitchFamily="2" charset="2"/>
              </a:rPr>
              <a:t>Visualisation is open</a:t>
            </a:r>
            <a:endParaRPr lang="en-GB" dirty="0" smtClean="0"/>
          </a:p>
          <a:p>
            <a:endParaRPr lang="en-GB" dirty="0"/>
          </a:p>
        </p:txBody>
      </p:sp>
      <p:sp>
        <p:nvSpPr>
          <p:cNvPr id="8" name="Title 2"/>
          <p:cNvSpPr>
            <a:spLocks noGrp="1"/>
          </p:cNvSpPr>
          <p:nvPr>
            <p:ph type="title"/>
          </p:nvPr>
        </p:nvSpPr>
        <p:spPr>
          <a:xfrm>
            <a:off x="254189" y="730910"/>
            <a:ext cx="8635622" cy="1050685"/>
          </a:xfrm>
        </p:spPr>
        <p:txBody>
          <a:bodyPr/>
          <a:lstStyle/>
          <a:p>
            <a:r>
              <a:rPr lang="en-GB" dirty="0" smtClean="0"/>
              <a:t>Comparison to Food Composition DQF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10925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ds-exposure PowerPoint 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1688</Words>
  <Application>Microsoft Office PowerPoint</Application>
  <PresentationFormat>On-screen Show (4:3)</PresentationFormat>
  <Paragraphs>470</Paragraphs>
  <Slides>64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2" baseType="lpstr">
      <vt:lpstr>Arial</vt:lpstr>
      <vt:lpstr>Calibri</vt:lpstr>
      <vt:lpstr>Cambria Math</vt:lpstr>
      <vt:lpstr>MetaNormal-Roman</vt:lpstr>
      <vt:lpstr>Times</vt:lpstr>
      <vt:lpstr>Times New Roman</vt:lpstr>
      <vt:lpstr>Wingdings</vt:lpstr>
      <vt:lpstr>tds-exposure PowerPoint Template</vt:lpstr>
      <vt:lpstr>   FoodCASE-Risk in the context of food data   David Weber (ETH Zurich)   </vt:lpstr>
      <vt:lpstr>David Weber</vt:lpstr>
      <vt:lpstr>Outline</vt:lpstr>
      <vt:lpstr>Why to manage TDS data?</vt:lpstr>
      <vt:lpstr>Why to Manage TDS Data</vt:lpstr>
      <vt:lpstr>Why to Manage TDS Data</vt:lpstr>
      <vt:lpstr>Take Home Message I</vt:lpstr>
      <vt:lpstr>What Data Needs to be Managed?</vt:lpstr>
      <vt:lpstr>How does a TDS work?</vt:lpstr>
      <vt:lpstr>How does a TDS work?</vt:lpstr>
      <vt:lpstr>Management of TDS Data</vt:lpstr>
      <vt:lpstr>PowerPoint Presentation</vt:lpstr>
      <vt:lpstr>Take Home Message II</vt:lpstr>
      <vt:lpstr>What Data Needs to be Managed?</vt:lpstr>
      <vt:lpstr>What Data Amount Needs to be Managed?</vt:lpstr>
      <vt:lpstr>Linkage of Food Items</vt:lpstr>
      <vt:lpstr>Take Home Message III</vt:lpstr>
      <vt:lpstr>How Data Needs to be Managed?</vt:lpstr>
      <vt:lpstr>How to Work with a TDS Data Management System?</vt:lpstr>
      <vt:lpstr>How to Work with a TDS Data Management System?</vt:lpstr>
      <vt:lpstr>How to Work with a TDS Data Management System?</vt:lpstr>
      <vt:lpstr>Take Home Message IV</vt:lpstr>
      <vt:lpstr>Architecture and Food Data Entities</vt:lpstr>
      <vt:lpstr>PowerPoint Presentation</vt:lpstr>
      <vt:lpstr>PowerPoint Presentation</vt:lpstr>
      <vt:lpstr>PowerPoint Presentation</vt:lpstr>
      <vt:lpstr>Use Cases in FoodCASE</vt:lpstr>
      <vt:lpstr>Starting Mask - Overview</vt:lpstr>
      <vt:lpstr>Managing Sample</vt:lpstr>
      <vt:lpstr>Managing Subsamples</vt:lpstr>
      <vt:lpstr>Managing Analysis Results</vt:lpstr>
      <vt:lpstr>Managing Analysis Results</vt:lpstr>
      <vt:lpstr>Markers</vt:lpstr>
      <vt:lpstr>Take Home Message V </vt:lpstr>
      <vt:lpstr>Data Quality in FoodCASE</vt:lpstr>
      <vt:lpstr>Data Quality (DQ)</vt:lpstr>
      <vt:lpstr>Data Quality Requirement (DQR)</vt:lpstr>
      <vt:lpstr>Data Quality Requirements</vt:lpstr>
      <vt:lpstr>Data Quality Framework (DQF) concept</vt:lpstr>
      <vt:lpstr>DQF Weights &amp; Contracts</vt:lpstr>
      <vt:lpstr>Types of DQ Requirements</vt:lpstr>
      <vt:lpstr>Data Quality Rating</vt:lpstr>
      <vt:lpstr>DQF constraints &amp; weighting - Example</vt:lpstr>
      <vt:lpstr>Data Quality Areas</vt:lpstr>
      <vt:lpstr>Data quality administration</vt:lpstr>
      <vt:lpstr>Data quality input validation</vt:lpstr>
      <vt:lpstr>Data quality analysis</vt:lpstr>
      <vt:lpstr>Data quality analysis</vt:lpstr>
      <vt:lpstr>Data quality analysis</vt:lpstr>
      <vt:lpstr>Data quality analysis</vt:lpstr>
      <vt:lpstr>Take Home Message VI</vt:lpstr>
      <vt:lpstr>Your feedback / discussion</vt:lpstr>
      <vt:lpstr>Concepts for Data Management</vt:lpstr>
      <vt:lpstr>TDS Data Markers</vt:lpstr>
      <vt:lpstr>TDS Data Markers</vt:lpstr>
      <vt:lpstr>TDS Data Markers</vt:lpstr>
      <vt:lpstr>Take Home Message</vt:lpstr>
      <vt:lpstr>Reports and Exports of TDS Data</vt:lpstr>
      <vt:lpstr>Reports and Exports of TDS Data</vt:lpstr>
      <vt:lpstr>Take Home Message</vt:lpstr>
      <vt:lpstr>Data quality measurement / calculation</vt:lpstr>
      <vt:lpstr>DQ calculation example</vt:lpstr>
      <vt:lpstr>Comparison to Food Composition DQF</vt:lpstr>
      <vt:lpstr>Comparison to Food Composition DQF</vt:lpstr>
    </vt:vector>
  </TitlesOfParts>
  <Company>EuroFIR AISBL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TDS-Exposure SC meeting March 2013</dc:title>
  <dc:creator>Simone Bell</dc:creator>
  <cp:lastModifiedBy>David Weber</cp:lastModifiedBy>
  <cp:revision>601</cp:revision>
  <cp:lastPrinted>2013-07-08T13:51:08Z</cp:lastPrinted>
  <dcterms:created xsi:type="dcterms:W3CDTF">2013-03-08T17:18:13Z</dcterms:created>
  <dcterms:modified xsi:type="dcterms:W3CDTF">2015-07-09T05:12:05Z</dcterms:modified>
</cp:coreProperties>
</file>