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4" r:id="rId1"/>
  </p:sldMasterIdLst>
  <p:notesMasterIdLst>
    <p:notesMasterId r:id="rId43"/>
  </p:notesMasterIdLst>
  <p:handoutMasterIdLst>
    <p:handoutMasterId r:id="rId44"/>
  </p:handoutMasterIdLst>
  <p:sldIdLst>
    <p:sldId id="256" r:id="rId2"/>
    <p:sldId id="294" r:id="rId3"/>
    <p:sldId id="296" r:id="rId4"/>
    <p:sldId id="314" r:id="rId5"/>
    <p:sldId id="348" r:id="rId6"/>
    <p:sldId id="316" r:id="rId7"/>
    <p:sldId id="312" r:id="rId8"/>
    <p:sldId id="320" r:id="rId9"/>
    <p:sldId id="321" r:id="rId10"/>
    <p:sldId id="322" r:id="rId11"/>
    <p:sldId id="323" r:id="rId12"/>
    <p:sldId id="327" r:id="rId13"/>
    <p:sldId id="324" r:id="rId14"/>
    <p:sldId id="325" r:id="rId15"/>
    <p:sldId id="326" r:id="rId16"/>
    <p:sldId id="329" r:id="rId17"/>
    <p:sldId id="330" r:id="rId18"/>
    <p:sldId id="331" r:id="rId19"/>
    <p:sldId id="332" r:id="rId20"/>
    <p:sldId id="333" r:id="rId21"/>
    <p:sldId id="267" r:id="rId22"/>
    <p:sldId id="352" r:id="rId23"/>
    <p:sldId id="349" r:id="rId24"/>
    <p:sldId id="350" r:id="rId25"/>
    <p:sldId id="351" r:id="rId26"/>
    <p:sldId id="353" r:id="rId27"/>
    <p:sldId id="277" r:id="rId28"/>
    <p:sldId id="334" r:id="rId29"/>
    <p:sldId id="335" r:id="rId30"/>
    <p:sldId id="336" r:id="rId31"/>
    <p:sldId id="337" r:id="rId32"/>
    <p:sldId id="338" r:id="rId33"/>
    <p:sldId id="339" r:id="rId34"/>
    <p:sldId id="340" r:id="rId35"/>
    <p:sldId id="342" r:id="rId36"/>
    <p:sldId id="343" r:id="rId37"/>
    <p:sldId id="345" r:id="rId38"/>
    <p:sldId id="344" r:id="rId39"/>
    <p:sldId id="346" r:id="rId40"/>
    <p:sldId id="347" r:id="rId41"/>
    <p:sldId id="341" r:id="rId42"/>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15:clr>
            <a:srgbClr val="A4A3A4"/>
          </p15:clr>
        </p15:guide>
        <p15:guide id="3" orient="horz" pos="3090" userDrawn="1">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53735"/>
    <a:srgbClr val="A79C65"/>
    <a:srgbClr val="786F44"/>
    <a:srgbClr val="B5AC7D"/>
    <a:srgbClr val="F1EFE7"/>
    <a:srgbClr val="BEB68C"/>
    <a:srgbClr val="DFDBC7"/>
    <a:srgbClr val="CFCAA9"/>
    <a:srgbClr val="CAC3A2"/>
    <a:srgbClr val="FFFF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205" autoAdjust="0"/>
    <p:restoredTop sz="58140" autoAdjust="0"/>
  </p:normalViewPr>
  <p:slideViewPr>
    <p:cSldViewPr snapToGrid="0">
      <p:cViewPr varScale="1">
        <p:scale>
          <a:sx n="67" d="100"/>
          <a:sy n="67" d="100"/>
        </p:scale>
        <p:origin x="1320" y="78"/>
      </p:cViewPr>
      <p:guideLst>
        <p:guide/>
        <p:guide orient="horz" pos="3090"/>
      </p:guideLst>
    </p:cSldViewPr>
  </p:slideViewPr>
  <p:notesTextViewPr>
    <p:cViewPr>
      <p:scale>
        <a:sx n="3" d="2"/>
        <a:sy n="3" d="2"/>
      </p:scale>
      <p:origin x="0" y="0"/>
    </p:cViewPr>
  </p:notesTextViewPr>
  <p:sorterViewPr>
    <p:cViewPr>
      <p:scale>
        <a:sx n="62" d="100"/>
        <a:sy n="62" d="100"/>
      </p:scale>
      <p:origin x="0" y="2436"/>
    </p:cViewPr>
  </p:sorterViewPr>
  <p:notesViewPr>
    <p:cSldViewPr snapToGrid="0" showGuides="1">
      <p:cViewPr varScale="1">
        <p:scale>
          <a:sx n="101" d="100"/>
          <a:sy n="101" d="100"/>
        </p:scale>
        <p:origin x="-3576" y="-90"/>
      </p:cViewPr>
      <p:guideLst>
        <p:guide orient="horz" pos="3224"/>
        <p:guide pos="2236"/>
      </p:guideLst>
    </p:cSldViewPr>
  </p:notesViewPr>
  <p:gridSpacing cx="38405" cy="384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A85EF1-9F1A-4ECE-8AD7-C97FDE68ADBD}" type="doc">
      <dgm:prSet loTypeId="urn:microsoft.com/office/officeart/2005/8/layout/chart3" loCatId="relationship" qsTypeId="urn:microsoft.com/office/officeart/2005/8/quickstyle/simple1" qsCatId="simple" csTypeId="urn:microsoft.com/office/officeart/2005/8/colors/accent1_2" csCatId="accent1" phldr="1"/>
      <dgm:spPr/>
    </dgm:pt>
    <dgm:pt modelId="{2F0F9088-4073-4849-A41D-9311159DE3C2}">
      <dgm:prSet phldrT="[Text]" custT="1"/>
      <dgm:spPr/>
      <dgm:t>
        <a:bodyPr vert="vert270"/>
        <a:lstStyle/>
        <a:p>
          <a:r>
            <a:rPr lang="en-GB" sz="2000" dirty="0" smtClean="0"/>
            <a:t>Prevention of </a:t>
          </a:r>
          <a:br>
            <a:rPr lang="en-GB" sz="2000" dirty="0" smtClean="0"/>
          </a:br>
          <a:r>
            <a:rPr lang="en-GB" sz="2000" dirty="0" smtClean="0"/>
            <a:t>low Data Quality</a:t>
          </a:r>
          <a:endParaRPr lang="en-US" sz="2000" dirty="0"/>
        </a:p>
      </dgm:t>
    </dgm:pt>
    <dgm:pt modelId="{BBF9F1C0-F31A-4242-BF8C-F8302625258D}" type="parTrans" cxnId="{8E5C3DEC-0AA3-4350-90B8-97D5A4867ECF}">
      <dgm:prSet/>
      <dgm:spPr/>
      <dgm:t>
        <a:bodyPr/>
        <a:lstStyle/>
        <a:p>
          <a:endParaRPr lang="en-US"/>
        </a:p>
      </dgm:t>
    </dgm:pt>
    <dgm:pt modelId="{B376C687-F4E1-409D-98F2-A4DBD30100E1}" type="sibTrans" cxnId="{8E5C3DEC-0AA3-4350-90B8-97D5A4867ECF}">
      <dgm:prSet/>
      <dgm:spPr/>
      <dgm:t>
        <a:bodyPr/>
        <a:lstStyle/>
        <a:p>
          <a:endParaRPr lang="en-US"/>
        </a:p>
      </dgm:t>
    </dgm:pt>
    <dgm:pt modelId="{B1232AA5-1648-464E-BC40-77736F7E6546}">
      <dgm:prSet phldrT="[Text]" custT="1"/>
      <dgm:spPr/>
      <dgm:t>
        <a:bodyPr vert="vert"/>
        <a:lstStyle/>
        <a:p>
          <a:r>
            <a:rPr lang="en-GB" sz="2000" dirty="0" smtClean="0"/>
            <a:t>Data Quality Analysis</a:t>
          </a:r>
          <a:endParaRPr lang="en-US" sz="2000" dirty="0"/>
        </a:p>
      </dgm:t>
    </dgm:pt>
    <dgm:pt modelId="{B12AB11E-5C3D-4DF5-BE9F-FD3BF84CF47B}" type="sibTrans" cxnId="{9A0E239F-D989-4BF3-9CD2-2308FE917B91}">
      <dgm:prSet/>
      <dgm:spPr/>
      <dgm:t>
        <a:bodyPr/>
        <a:lstStyle/>
        <a:p>
          <a:endParaRPr lang="en-US"/>
        </a:p>
      </dgm:t>
    </dgm:pt>
    <dgm:pt modelId="{9D311D13-254E-4775-B0AF-A1FB9EB02FAB}" type="parTrans" cxnId="{9A0E239F-D989-4BF3-9CD2-2308FE917B91}">
      <dgm:prSet/>
      <dgm:spPr/>
      <dgm:t>
        <a:bodyPr/>
        <a:lstStyle/>
        <a:p>
          <a:endParaRPr lang="en-US"/>
        </a:p>
      </dgm:t>
    </dgm:pt>
    <dgm:pt modelId="{A6958181-1B38-4373-A261-9A87A92D76CB}" type="pres">
      <dgm:prSet presAssocID="{FCA85EF1-9F1A-4ECE-8AD7-C97FDE68ADBD}" presName="compositeShape" presStyleCnt="0">
        <dgm:presLayoutVars>
          <dgm:chMax val="7"/>
          <dgm:dir/>
          <dgm:resizeHandles val="exact"/>
        </dgm:presLayoutVars>
      </dgm:prSet>
      <dgm:spPr/>
    </dgm:pt>
    <dgm:pt modelId="{DF497A6F-1390-4B97-9001-FF5A167668EB}" type="pres">
      <dgm:prSet presAssocID="{FCA85EF1-9F1A-4ECE-8AD7-C97FDE68ADBD}" presName="wedge1" presStyleLbl="node1" presStyleIdx="0" presStyleCnt="2"/>
      <dgm:spPr/>
      <dgm:t>
        <a:bodyPr/>
        <a:lstStyle/>
        <a:p>
          <a:endParaRPr lang="en-US"/>
        </a:p>
      </dgm:t>
    </dgm:pt>
    <dgm:pt modelId="{27219DEE-67A3-4E02-9BA1-C406C0A1AC61}" type="pres">
      <dgm:prSet presAssocID="{FCA85EF1-9F1A-4ECE-8AD7-C97FDE68ADBD}" presName="wedge1Tx" presStyleLbl="node1" presStyleIdx="0" presStyleCnt="2">
        <dgm:presLayoutVars>
          <dgm:chMax val="0"/>
          <dgm:chPref val="0"/>
          <dgm:bulletEnabled val="1"/>
        </dgm:presLayoutVars>
      </dgm:prSet>
      <dgm:spPr/>
      <dgm:t>
        <a:bodyPr/>
        <a:lstStyle/>
        <a:p>
          <a:endParaRPr lang="en-US"/>
        </a:p>
      </dgm:t>
    </dgm:pt>
    <dgm:pt modelId="{40E2FB3D-E3E1-4FFD-AFCE-E6FB24D1FA42}" type="pres">
      <dgm:prSet presAssocID="{FCA85EF1-9F1A-4ECE-8AD7-C97FDE68ADBD}" presName="wedge2" presStyleLbl="node1" presStyleIdx="1" presStyleCnt="2"/>
      <dgm:spPr/>
      <dgm:t>
        <a:bodyPr/>
        <a:lstStyle/>
        <a:p>
          <a:endParaRPr lang="en-US"/>
        </a:p>
      </dgm:t>
    </dgm:pt>
    <dgm:pt modelId="{43B738FB-A0F9-4B37-8B94-3352B59F18DA}" type="pres">
      <dgm:prSet presAssocID="{FCA85EF1-9F1A-4ECE-8AD7-C97FDE68ADBD}" presName="wedge2Tx" presStyleLbl="node1" presStyleIdx="1" presStyleCnt="2">
        <dgm:presLayoutVars>
          <dgm:chMax val="0"/>
          <dgm:chPref val="0"/>
          <dgm:bulletEnabled val="1"/>
        </dgm:presLayoutVars>
      </dgm:prSet>
      <dgm:spPr/>
      <dgm:t>
        <a:bodyPr/>
        <a:lstStyle/>
        <a:p>
          <a:endParaRPr lang="en-US"/>
        </a:p>
      </dgm:t>
    </dgm:pt>
  </dgm:ptLst>
  <dgm:cxnLst>
    <dgm:cxn modelId="{8E5C3DEC-0AA3-4350-90B8-97D5A4867ECF}" srcId="{FCA85EF1-9F1A-4ECE-8AD7-C97FDE68ADBD}" destId="{2F0F9088-4073-4849-A41D-9311159DE3C2}" srcOrd="1" destOrd="0" parTransId="{BBF9F1C0-F31A-4242-BF8C-F8302625258D}" sibTransId="{B376C687-F4E1-409D-98F2-A4DBD30100E1}"/>
    <dgm:cxn modelId="{3A38EDCE-95C1-4C5A-9DB3-2777A8755AED}" type="presOf" srcId="{2F0F9088-4073-4849-A41D-9311159DE3C2}" destId="{43B738FB-A0F9-4B37-8B94-3352B59F18DA}" srcOrd="1" destOrd="0" presId="urn:microsoft.com/office/officeart/2005/8/layout/chart3"/>
    <dgm:cxn modelId="{0E0B2F8D-DD53-4AA0-B669-B127DF7A6971}" type="presOf" srcId="{2F0F9088-4073-4849-A41D-9311159DE3C2}" destId="{40E2FB3D-E3E1-4FFD-AFCE-E6FB24D1FA42}" srcOrd="0" destOrd="0" presId="urn:microsoft.com/office/officeart/2005/8/layout/chart3"/>
    <dgm:cxn modelId="{512750D2-6BC0-4528-ADAE-B07C6F0F4CC2}" type="presOf" srcId="{FCA85EF1-9F1A-4ECE-8AD7-C97FDE68ADBD}" destId="{A6958181-1B38-4373-A261-9A87A92D76CB}" srcOrd="0" destOrd="0" presId="urn:microsoft.com/office/officeart/2005/8/layout/chart3"/>
    <dgm:cxn modelId="{9A0E239F-D989-4BF3-9CD2-2308FE917B91}" srcId="{FCA85EF1-9F1A-4ECE-8AD7-C97FDE68ADBD}" destId="{B1232AA5-1648-464E-BC40-77736F7E6546}" srcOrd="0" destOrd="0" parTransId="{9D311D13-254E-4775-B0AF-A1FB9EB02FAB}" sibTransId="{B12AB11E-5C3D-4DF5-BE9F-FD3BF84CF47B}"/>
    <dgm:cxn modelId="{784191EF-DE61-4F89-BA5D-1BFC5E6C906E}" type="presOf" srcId="{B1232AA5-1648-464E-BC40-77736F7E6546}" destId="{27219DEE-67A3-4E02-9BA1-C406C0A1AC61}" srcOrd="1" destOrd="0" presId="urn:microsoft.com/office/officeart/2005/8/layout/chart3"/>
    <dgm:cxn modelId="{658F753D-886B-42CD-B6A6-A0720261DFF8}" type="presOf" srcId="{B1232AA5-1648-464E-BC40-77736F7E6546}" destId="{DF497A6F-1390-4B97-9001-FF5A167668EB}" srcOrd="0" destOrd="0" presId="urn:microsoft.com/office/officeart/2005/8/layout/chart3"/>
    <dgm:cxn modelId="{3D6CA74C-1055-4E33-986E-05F2F1B09830}" type="presParOf" srcId="{A6958181-1B38-4373-A261-9A87A92D76CB}" destId="{DF497A6F-1390-4B97-9001-FF5A167668EB}" srcOrd="0" destOrd="0" presId="urn:microsoft.com/office/officeart/2005/8/layout/chart3"/>
    <dgm:cxn modelId="{6BC3DBAE-C387-476A-A692-FD0893B3F592}" type="presParOf" srcId="{A6958181-1B38-4373-A261-9A87A92D76CB}" destId="{27219DEE-67A3-4E02-9BA1-C406C0A1AC61}" srcOrd="1" destOrd="0" presId="urn:microsoft.com/office/officeart/2005/8/layout/chart3"/>
    <dgm:cxn modelId="{FBFAB0FD-EFE5-4FFB-8A94-09BEE9F40475}" type="presParOf" srcId="{A6958181-1B38-4373-A261-9A87A92D76CB}" destId="{40E2FB3D-E3E1-4FFD-AFCE-E6FB24D1FA42}" srcOrd="2" destOrd="0" presId="urn:microsoft.com/office/officeart/2005/8/layout/chart3"/>
    <dgm:cxn modelId="{FB195020-F538-45B8-BDC4-C85ABED5073C}" type="presParOf" srcId="{A6958181-1B38-4373-A261-9A87A92D76CB}" destId="{43B738FB-A0F9-4B37-8B94-3352B59F18DA}" srcOrd="3" destOrd="0" presId="urn:microsoft.com/office/officeart/2005/8/layout/char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497A6F-1390-4B97-9001-FF5A167668EB}">
      <dsp:nvSpPr>
        <dsp:cNvPr id="0" name=""/>
        <dsp:cNvSpPr/>
      </dsp:nvSpPr>
      <dsp:spPr>
        <a:xfrm>
          <a:off x="1124599" y="264611"/>
          <a:ext cx="2778421" cy="2778421"/>
        </a:xfrm>
        <a:prstGeom prst="pie">
          <a:avLst>
            <a:gd name="adj1" fmla="val 16200000"/>
            <a:gd name="adj2" fmla="val 54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 wrap="square" lIns="25400" tIns="25400" rIns="25400" bIns="25400" numCol="1" spcCol="1270" anchor="ctr" anchorCtr="0">
          <a:noAutofit/>
        </a:bodyPr>
        <a:lstStyle/>
        <a:p>
          <a:pPr lvl="0" algn="ctr" defTabSz="889000">
            <a:lnSpc>
              <a:spcPct val="90000"/>
            </a:lnSpc>
            <a:spcBef>
              <a:spcPct val="0"/>
            </a:spcBef>
            <a:spcAft>
              <a:spcPct val="35000"/>
            </a:spcAft>
          </a:pPr>
          <a:r>
            <a:rPr lang="en-GB" sz="2000" kern="1200" dirty="0" smtClean="0"/>
            <a:t>Data Quality Analysis</a:t>
          </a:r>
          <a:endParaRPr lang="en-US" sz="2000" kern="1200" dirty="0"/>
        </a:p>
      </dsp:txBody>
      <dsp:txXfrm>
        <a:off x="2513810" y="678067"/>
        <a:ext cx="975755" cy="1951510"/>
      </dsp:txXfrm>
    </dsp:sp>
    <dsp:sp modelId="{40E2FB3D-E3E1-4FFD-AFCE-E6FB24D1FA42}">
      <dsp:nvSpPr>
        <dsp:cNvPr id="0" name=""/>
        <dsp:cNvSpPr/>
      </dsp:nvSpPr>
      <dsp:spPr>
        <a:xfrm>
          <a:off x="1058446" y="264611"/>
          <a:ext cx="2778421" cy="2778421"/>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25400" tIns="25400" rIns="25400" bIns="25400" numCol="1" spcCol="1270" anchor="ctr" anchorCtr="0">
          <a:noAutofit/>
        </a:bodyPr>
        <a:lstStyle/>
        <a:p>
          <a:pPr lvl="0" algn="ctr" defTabSz="889000">
            <a:lnSpc>
              <a:spcPct val="90000"/>
            </a:lnSpc>
            <a:spcBef>
              <a:spcPct val="0"/>
            </a:spcBef>
            <a:spcAft>
              <a:spcPct val="35000"/>
            </a:spcAft>
          </a:pPr>
          <a:r>
            <a:rPr lang="en-GB" sz="2000" kern="1200" dirty="0" smtClean="0"/>
            <a:t>Prevention of </a:t>
          </a:r>
          <a:br>
            <a:rPr lang="en-GB" sz="2000" kern="1200" dirty="0" smtClean="0"/>
          </a:br>
          <a:r>
            <a:rPr lang="en-GB" sz="2000" kern="1200" dirty="0" smtClean="0"/>
            <a:t>low Data Quality</a:t>
          </a:r>
          <a:endParaRPr lang="en-US" sz="2000" kern="1200" dirty="0"/>
        </a:p>
      </dsp:txBody>
      <dsp:txXfrm>
        <a:off x="1455364" y="678067"/>
        <a:ext cx="975755" cy="1951510"/>
      </dsp:txXfrm>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a:p>
        </p:txBody>
      </p:sp>
      <p:sp>
        <p:nvSpPr>
          <p:cNvPr id="3" name="Date Placeholder 2"/>
          <p:cNvSpPr>
            <a:spLocks noGrp="1"/>
          </p:cNvSpPr>
          <p:nvPr>
            <p:ph type="dt" sz="quarter" idx="1"/>
          </p:nvPr>
        </p:nvSpPr>
        <p:spPr>
          <a:xfrm>
            <a:off x="4021294" y="0"/>
            <a:ext cx="3076363" cy="511731"/>
          </a:xfrm>
          <a:prstGeom prst="rect">
            <a:avLst/>
          </a:prstGeom>
        </p:spPr>
        <p:txBody>
          <a:bodyPr vert="horz" lIns="99048" tIns="49524" rIns="99048" bIns="49524" rtlCol="0"/>
          <a:lstStyle>
            <a:lvl1pPr algn="r">
              <a:defRPr sz="1300"/>
            </a:lvl1pPr>
          </a:lstStyle>
          <a:p>
            <a:fld id="{A7E0FBC4-6BA6-4AD5-93AC-7A55F454AA95}" type="datetimeFigureOut">
              <a:rPr lang="en-US" smtClean="0"/>
              <a:t>5/27/2015</a:t>
            </a:fld>
            <a:endParaRPr lang="en-US"/>
          </a:p>
        </p:txBody>
      </p:sp>
      <p:sp>
        <p:nvSpPr>
          <p:cNvPr id="4" name="Footer Placeholder 3"/>
          <p:cNvSpPr>
            <a:spLocks noGrp="1"/>
          </p:cNvSpPr>
          <p:nvPr>
            <p:ph type="ftr" sz="quarter" idx="2"/>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a:p>
        </p:txBody>
      </p:sp>
      <p:sp>
        <p:nvSpPr>
          <p:cNvPr id="5" name="Slide Number Placeholder 4"/>
          <p:cNvSpPr>
            <a:spLocks noGrp="1"/>
          </p:cNvSpPr>
          <p:nvPr>
            <p:ph type="sldNum" sz="quarter" idx="3"/>
          </p:nvPr>
        </p:nvSpPr>
        <p:spPr>
          <a:xfrm>
            <a:off x="4021294" y="9721106"/>
            <a:ext cx="3076363" cy="511731"/>
          </a:xfrm>
          <a:prstGeom prst="rect">
            <a:avLst/>
          </a:prstGeom>
        </p:spPr>
        <p:txBody>
          <a:bodyPr vert="horz" lIns="99048" tIns="49524" rIns="99048" bIns="49524" rtlCol="0" anchor="b"/>
          <a:lstStyle>
            <a:lvl1pPr algn="r">
              <a:defRPr sz="1300"/>
            </a:lvl1pPr>
          </a:lstStyle>
          <a:p>
            <a:fld id="{D3A5A0A1-0A1B-4FCB-B4C9-AD3A37FD37C0}" type="slidenum">
              <a:rPr lang="en-US" smtClean="0"/>
              <a:t>‹#›</a:t>
            </a:fld>
            <a:endParaRPr lang="en-US"/>
          </a:p>
        </p:txBody>
      </p:sp>
    </p:spTree>
    <p:extLst>
      <p:ext uri="{BB962C8B-B14F-4D97-AF65-F5344CB8AC3E}">
        <p14:creationId xmlns:p14="http://schemas.microsoft.com/office/powerpoint/2010/main" val="31824690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B651EE6E-D503-4F30-860D-239099B1E990}" type="datetimeFigureOut">
              <a:rPr lang="en-US" smtClean="0"/>
              <a:t>5/27/2015</a:t>
            </a:fld>
            <a:endParaRPr lang="en-US"/>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6B90941E-EE54-43A6-9085-868B59D4BA06}" type="slidenum">
              <a:rPr lang="en-US" smtClean="0"/>
              <a:t>‹#›</a:t>
            </a:fld>
            <a:endParaRPr lang="en-US"/>
          </a:p>
        </p:txBody>
      </p:sp>
    </p:spTree>
    <p:extLst>
      <p:ext uri="{BB962C8B-B14F-4D97-AF65-F5344CB8AC3E}">
        <p14:creationId xmlns:p14="http://schemas.microsoft.com/office/powerpoint/2010/main" val="19184942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dirty="0" err="1" smtClean="0"/>
              <a:t>Hello</a:t>
            </a:r>
            <a:r>
              <a:rPr lang="de-CH" dirty="0" smtClean="0"/>
              <a:t> </a:t>
            </a:r>
            <a:r>
              <a:rPr lang="de-CH" dirty="0" err="1" smtClean="0"/>
              <a:t>everybody</a:t>
            </a:r>
            <a:r>
              <a:rPr lang="de-CH" dirty="0" smtClean="0"/>
              <a:t>.</a:t>
            </a:r>
          </a:p>
          <a:p>
            <a:r>
              <a:rPr lang="de-CH" dirty="0" smtClean="0"/>
              <a:t>I</a:t>
            </a:r>
            <a:r>
              <a:rPr lang="de-CH" baseline="0" dirty="0" smtClean="0"/>
              <a:t> </a:t>
            </a:r>
            <a:r>
              <a:rPr lang="de-CH" b="1" baseline="0" dirty="0" smtClean="0"/>
              <a:t>welcome</a:t>
            </a:r>
            <a:r>
              <a:rPr lang="de-CH" baseline="0" dirty="0" smtClean="0"/>
              <a:t> you to my presentation of ‘</a:t>
            </a:r>
            <a:r>
              <a:rPr lang="en-US" b="1" dirty="0" smtClean="0"/>
              <a:t>How to Give Feedback on Data Quality: A Study in the Food Sciences</a:t>
            </a:r>
            <a:r>
              <a:rPr lang="de-CH" baseline="0" dirty="0" smtClean="0"/>
              <a:t>’.</a:t>
            </a:r>
          </a:p>
          <a:p>
            <a:endParaRPr lang="de-CH" baseline="0" dirty="0" smtClean="0"/>
          </a:p>
          <a:p>
            <a:r>
              <a:rPr lang="de-CH" baseline="0" dirty="0" err="1" smtClean="0"/>
              <a:t>My</a:t>
            </a:r>
            <a:r>
              <a:rPr lang="de-CH" baseline="0" dirty="0" smtClean="0"/>
              <a:t> </a:t>
            </a:r>
            <a:r>
              <a:rPr lang="de-CH" b="1" baseline="0" dirty="0" err="1" smtClean="0"/>
              <a:t>name</a:t>
            </a:r>
            <a:r>
              <a:rPr lang="de-CH" baseline="0" dirty="0" smtClean="0"/>
              <a:t> </a:t>
            </a:r>
            <a:r>
              <a:rPr lang="de-CH" baseline="0" dirty="0" err="1" smtClean="0"/>
              <a:t>is</a:t>
            </a:r>
            <a:r>
              <a:rPr lang="de-CH" baseline="0" dirty="0" smtClean="0"/>
              <a:t> David Weber </a:t>
            </a:r>
            <a:r>
              <a:rPr lang="de-CH" baseline="0" dirty="0" err="1" smtClean="0"/>
              <a:t>and</a:t>
            </a:r>
            <a:r>
              <a:rPr lang="de-CH" baseline="0" dirty="0" smtClean="0"/>
              <a:t> I am a </a:t>
            </a:r>
            <a:r>
              <a:rPr lang="de-CH" b="1" baseline="0" dirty="0" err="1" smtClean="0"/>
              <a:t>PhD</a:t>
            </a:r>
            <a:r>
              <a:rPr lang="de-CH" b="1" baseline="0" dirty="0" smtClean="0"/>
              <a:t> </a:t>
            </a:r>
            <a:r>
              <a:rPr lang="de-CH" b="1" baseline="0" dirty="0" err="1" smtClean="0"/>
              <a:t>student</a:t>
            </a:r>
            <a:r>
              <a:rPr lang="de-CH" b="1" baseline="0" dirty="0" smtClean="0"/>
              <a:t> </a:t>
            </a:r>
            <a:r>
              <a:rPr lang="de-CH" baseline="0" dirty="0" err="1" smtClean="0"/>
              <a:t>at</a:t>
            </a:r>
            <a:r>
              <a:rPr lang="de-CH" baseline="0" dirty="0" smtClean="0"/>
              <a:t> </a:t>
            </a:r>
            <a:r>
              <a:rPr lang="de-CH" baseline="0" dirty="0" err="1" smtClean="0"/>
              <a:t>the</a:t>
            </a:r>
            <a:r>
              <a:rPr lang="de-CH" baseline="0" dirty="0" smtClean="0"/>
              <a:t> ETH </a:t>
            </a:r>
            <a:r>
              <a:rPr lang="de-CH" baseline="0" dirty="0" err="1" smtClean="0"/>
              <a:t>Zurich</a:t>
            </a:r>
            <a:r>
              <a:rPr lang="de-CH" baseline="0" dirty="0" smtClean="0"/>
              <a:t> in </a:t>
            </a:r>
            <a:r>
              <a:rPr lang="de-CH" baseline="0" dirty="0" err="1" smtClean="0"/>
              <a:t>Switzerland</a:t>
            </a:r>
            <a:r>
              <a:rPr lang="de-CH"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de-CH" baseline="0" dirty="0" smtClean="0"/>
              <a:t>The </a:t>
            </a:r>
            <a:r>
              <a:rPr lang="de-CH" b="1" baseline="0" dirty="0" smtClean="0"/>
              <a:t>work </a:t>
            </a:r>
            <a:r>
              <a:rPr lang="de-CH" baseline="0" dirty="0" smtClean="0"/>
              <a:t>I present here is </a:t>
            </a:r>
            <a:r>
              <a:rPr lang="de-CH" b="1" baseline="0" dirty="0" smtClean="0"/>
              <a:t>one step </a:t>
            </a:r>
            <a:r>
              <a:rPr lang="de-CH" baseline="0" dirty="0" smtClean="0"/>
              <a:t>in a larger </a:t>
            </a:r>
            <a:r>
              <a:rPr lang="de-CH" b="1" baseline="0" dirty="0" smtClean="0"/>
              <a:t>project</a:t>
            </a:r>
            <a:r>
              <a:rPr lang="de-CH" b="0" baseline="0" dirty="0" smtClean="0"/>
              <a:t> where we </a:t>
            </a:r>
            <a:r>
              <a:rPr lang="de-CH" baseline="0" dirty="0" smtClean="0"/>
              <a:t>want to explore how </a:t>
            </a:r>
            <a:r>
              <a:rPr lang="de-CH" b="1" baseline="0" dirty="0" smtClean="0"/>
              <a:t>data quality can be measured </a:t>
            </a:r>
            <a:r>
              <a:rPr lang="de-CH" baseline="0" dirty="0" smtClean="0"/>
              <a:t>and how </a:t>
            </a:r>
            <a:r>
              <a:rPr lang="en-GB" sz="1200" kern="1200" dirty="0" smtClean="0">
                <a:solidFill>
                  <a:schemeClr val="tx1"/>
                </a:solidFill>
                <a:effectLst/>
                <a:latin typeface="+mn-lt"/>
                <a:ea typeface="+mn-ea"/>
                <a:cs typeface="+mn-cs"/>
              </a:rPr>
              <a:t>can the appropriate</a:t>
            </a:r>
            <a:r>
              <a:rPr lang="en-GB" sz="1200" kern="1200" baseline="0" dirty="0" smtClean="0">
                <a:solidFill>
                  <a:schemeClr val="tx1"/>
                </a:solidFill>
                <a:effectLst/>
                <a:latin typeface="+mn-lt"/>
                <a:ea typeface="+mn-ea"/>
                <a:cs typeface="+mn-cs"/>
              </a:rPr>
              <a:t> </a:t>
            </a:r>
            <a:r>
              <a:rPr lang="en-GB" sz="1200" b="1" kern="1200" baseline="0" dirty="0" smtClean="0">
                <a:solidFill>
                  <a:schemeClr val="tx1"/>
                </a:solidFill>
                <a:effectLst/>
                <a:latin typeface="+mn-lt"/>
                <a:ea typeface="+mn-ea"/>
                <a:cs typeface="+mn-cs"/>
              </a:rPr>
              <a:t>feedback </a:t>
            </a:r>
            <a:r>
              <a:rPr lang="en-GB" sz="1200" b="1" kern="1200" dirty="0" smtClean="0">
                <a:solidFill>
                  <a:schemeClr val="tx1"/>
                </a:solidFill>
                <a:effectLst/>
                <a:latin typeface="+mn-lt"/>
                <a:ea typeface="+mn-ea"/>
                <a:cs typeface="+mn-cs"/>
              </a:rPr>
              <a:t>be presented to users</a:t>
            </a:r>
            <a:r>
              <a:rPr lang="en-GB" sz="1200" kern="1200" dirty="0" smtClean="0">
                <a:solidFill>
                  <a:schemeClr val="tx1"/>
                </a:solidFill>
                <a:effectLst/>
                <a:latin typeface="+mn-lt"/>
                <a:ea typeface="+mn-ea"/>
                <a:cs typeface="+mn-cs"/>
              </a:rPr>
              <a:t>.</a:t>
            </a:r>
            <a:endParaRPr lang="de-CH" b="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CH"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CH" baseline="0" dirty="0" smtClean="0"/>
              <a:t>At this point I also want to </a:t>
            </a:r>
            <a:r>
              <a:rPr lang="de-CH" b="1" baseline="0" dirty="0" smtClean="0"/>
              <a:t>thank</a:t>
            </a:r>
            <a:r>
              <a:rPr lang="de-CH" baseline="0" dirty="0" smtClean="0"/>
              <a:t> Karl Presser and Moira Norrie for </a:t>
            </a:r>
            <a:r>
              <a:rPr lang="de-CH" b="1" baseline="0" dirty="0" smtClean="0"/>
              <a:t>the opportunity to write a paper </a:t>
            </a:r>
            <a:r>
              <a:rPr lang="de-CH" baseline="0" dirty="0" smtClean="0"/>
              <a:t>together with them.</a:t>
            </a:r>
          </a:p>
          <a:p>
            <a:pPr marL="0" marR="0" indent="0" algn="l" defTabSz="914400" rtl="0" eaLnBrk="1" fontAlgn="auto" latinLnBrk="0" hangingPunct="1">
              <a:lnSpc>
                <a:spcPct val="100000"/>
              </a:lnSpc>
              <a:spcBef>
                <a:spcPts val="0"/>
              </a:spcBef>
              <a:spcAft>
                <a:spcPts val="0"/>
              </a:spcAft>
              <a:buClrTx/>
              <a:buSzTx/>
              <a:buFontTx/>
              <a:buNone/>
              <a:tabLst/>
              <a:defRPr/>
            </a:pPr>
            <a:endParaRPr lang="de-CH" baseline="0" dirty="0" smtClean="0"/>
          </a:p>
          <a:p>
            <a:r>
              <a:rPr lang="en-US" sz="1200" b="0" i="0" u="none" strike="noStrike" kern="1200" baseline="0" dirty="0" smtClean="0">
                <a:solidFill>
                  <a:schemeClr val="tx1"/>
                </a:solidFill>
                <a:latin typeface="+mn-lt"/>
                <a:ea typeface="+mn-ea"/>
                <a:cs typeface="+mn-cs"/>
              </a:rPr>
              <a:t>The work was financially supported by the European FP7 </a:t>
            </a:r>
            <a:r>
              <a:rPr lang="en-US" sz="1200" b="0" i="0" u="none" strike="noStrike" kern="1200" baseline="0" dirty="0" err="1" smtClean="0">
                <a:solidFill>
                  <a:schemeClr val="tx1"/>
                </a:solidFill>
                <a:latin typeface="+mn-lt"/>
                <a:ea typeface="+mn-ea"/>
                <a:cs typeface="+mn-cs"/>
              </a:rPr>
              <a:t>programme</a:t>
            </a:r>
            <a:r>
              <a:rPr lang="en-US" sz="1200" b="0" i="0" u="none" strike="noStrike" kern="1200" baseline="0" dirty="0" smtClean="0">
                <a:solidFill>
                  <a:schemeClr val="tx1"/>
                </a:solidFill>
                <a:latin typeface="+mn-lt"/>
                <a:ea typeface="+mn-ea"/>
                <a:cs typeface="+mn-cs"/>
              </a:rPr>
              <a:t> as part of the TDS-Exposure project.</a:t>
            </a:r>
          </a:p>
          <a:p>
            <a:r>
              <a:rPr lang="en-US" sz="1200" b="0" i="0" u="none" strike="noStrike" kern="1200" baseline="0" dirty="0" smtClean="0">
                <a:solidFill>
                  <a:schemeClr val="tx1"/>
                </a:solidFill>
                <a:latin typeface="+mn-lt"/>
                <a:ea typeface="+mn-ea"/>
                <a:cs typeface="+mn-cs"/>
              </a:rPr>
              <a:t>We want to thank </a:t>
            </a:r>
            <a:r>
              <a:rPr lang="en-US" sz="1200" b="0" i="0" u="none" strike="noStrike" kern="1200" baseline="0" dirty="0" err="1" smtClean="0">
                <a:solidFill>
                  <a:schemeClr val="tx1"/>
                </a:solidFill>
                <a:latin typeface="+mn-lt"/>
                <a:ea typeface="+mn-ea"/>
                <a:cs typeface="+mn-cs"/>
              </a:rPr>
              <a:t>Reto</a:t>
            </a:r>
            <a:r>
              <a:rPr lang="en-US" sz="1200" b="0" i="0" u="none" strike="noStrike" kern="1200" baseline="0" dirty="0" smtClean="0">
                <a:solidFill>
                  <a:schemeClr val="tx1"/>
                </a:solidFill>
                <a:latin typeface="+mn-lt"/>
                <a:ea typeface="+mn-ea"/>
                <a:cs typeface="+mn-cs"/>
              </a:rPr>
              <a:t> Mock for his work that contributed to the DQ analysis toolkit and the participants of the TDS-Exposure project for their support.</a:t>
            </a:r>
            <a:endParaRPr lang="de-CH"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CH"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CH" baseline="0" dirty="0" smtClean="0"/>
              <a:t>Presenter guidelines: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Ideally, presentations should make the motivation of the research clear, as well as highlight the research question(s), the central argument/theories, the key findings and the paper’s contributions. Also, making key points and sharing key insights early in the presentation will ensure that the audience hear them and that they will not be inadvertently lost when the presenter runs out of time.</a:t>
            </a:r>
            <a:endParaRPr lang="de-CH" dirty="0" smtClean="0"/>
          </a:p>
        </p:txBody>
      </p:sp>
      <p:sp>
        <p:nvSpPr>
          <p:cNvPr id="4" name="Slide Number Placeholder 3"/>
          <p:cNvSpPr>
            <a:spLocks noGrp="1"/>
          </p:cNvSpPr>
          <p:nvPr>
            <p:ph type="sldNum" sz="quarter" idx="10"/>
          </p:nvPr>
        </p:nvSpPr>
        <p:spPr/>
        <p:txBody>
          <a:bodyPr/>
          <a:lstStyle/>
          <a:p>
            <a:fld id="{6B90941E-EE54-43A6-9085-868B59D4BA06}" type="slidenum">
              <a:rPr lang="en-US" smtClean="0"/>
              <a:t>1</a:t>
            </a:fld>
            <a:endParaRPr lang="en-US"/>
          </a:p>
        </p:txBody>
      </p:sp>
    </p:spTree>
    <p:extLst>
      <p:ext uri="{BB962C8B-B14F-4D97-AF65-F5344CB8AC3E}">
        <p14:creationId xmlns:p14="http://schemas.microsoft.com/office/powerpoint/2010/main" val="2450755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CH" sz="1200" dirty="0" smtClean="0"/>
              <a:t>Since our paper is strongly </a:t>
            </a:r>
            <a:r>
              <a:rPr lang="de-CH" sz="1200" b="1" dirty="0" smtClean="0"/>
              <a:t>related</a:t>
            </a:r>
            <a:r>
              <a:rPr lang="de-CH" sz="1200" dirty="0" smtClean="0"/>
              <a:t> to </a:t>
            </a:r>
            <a:r>
              <a:rPr lang="de-CH" sz="1200" b="1" dirty="0" smtClean="0"/>
              <a:t>data quality</a:t>
            </a:r>
            <a:r>
              <a:rPr lang="de-CH" sz="1200" b="0" baseline="0" dirty="0" smtClean="0"/>
              <a:t> and </a:t>
            </a:r>
            <a:r>
              <a:rPr lang="de-CH" sz="1200" b="1" baseline="0" dirty="0" smtClean="0"/>
              <a:t>food science data </a:t>
            </a:r>
            <a:r>
              <a:rPr lang="de-CH" sz="1200" dirty="0" smtClean="0"/>
              <a:t>I will first give a </a:t>
            </a:r>
            <a:r>
              <a:rPr lang="de-CH" sz="1200" b="1" dirty="0" smtClean="0"/>
              <a:t>short overview </a:t>
            </a:r>
            <a:r>
              <a:rPr lang="de-CH" sz="1200" dirty="0" smtClean="0"/>
              <a:t>of those topics.</a:t>
            </a:r>
          </a:p>
          <a:p>
            <a:pPr marL="0" marR="0" indent="0" algn="l" defTabSz="914400" rtl="0" eaLnBrk="1" fontAlgn="auto" latinLnBrk="0" hangingPunct="1">
              <a:lnSpc>
                <a:spcPct val="100000"/>
              </a:lnSpc>
              <a:spcBef>
                <a:spcPts val="0"/>
              </a:spcBef>
              <a:spcAft>
                <a:spcPts val="0"/>
              </a:spcAft>
              <a:buClrTx/>
              <a:buSzTx/>
              <a:buFontTx/>
              <a:buNone/>
              <a:tabLst/>
              <a:defRPr/>
            </a:pPr>
            <a:endParaRPr lang="de-CH"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CH" sz="1200" dirty="0" smtClean="0"/>
              <a:t>There exist</a:t>
            </a:r>
            <a:r>
              <a:rPr lang="de-CH" sz="1200" baseline="0" dirty="0" smtClean="0"/>
              <a:t> a </a:t>
            </a:r>
            <a:r>
              <a:rPr lang="de-CH" sz="1200" b="1" baseline="0" dirty="0" smtClean="0"/>
              <a:t>lot of definitions </a:t>
            </a:r>
            <a:r>
              <a:rPr lang="de-CH" sz="1200" baseline="0" dirty="0" smtClean="0"/>
              <a:t>of </a:t>
            </a:r>
            <a:r>
              <a:rPr lang="de-CH" sz="1200" dirty="0" smtClean="0"/>
              <a:t>Data Quality but the </a:t>
            </a:r>
            <a:r>
              <a:rPr lang="de-CH" sz="1200" b="1" dirty="0" smtClean="0"/>
              <a:t>most common </a:t>
            </a:r>
            <a:r>
              <a:rPr lang="de-CH" sz="1200" dirty="0" smtClean="0"/>
              <a:t>is still that it is the </a:t>
            </a:r>
            <a:r>
              <a:rPr lang="de-CH" sz="1200" b="1" dirty="0" smtClean="0"/>
              <a:t>«Fitness for use»</a:t>
            </a:r>
            <a:r>
              <a:rPr lang="de-CH" sz="1200" dirty="0" smtClean="0"/>
              <a:t>.  Which means that data of</a:t>
            </a:r>
            <a:r>
              <a:rPr lang="de-CH" sz="1200" baseline="0" dirty="0" smtClean="0"/>
              <a:t> high quality </a:t>
            </a:r>
            <a:r>
              <a:rPr lang="de-CH" sz="1200" dirty="0" smtClean="0"/>
              <a:t>has to represent the </a:t>
            </a:r>
            <a:r>
              <a:rPr lang="de-CH" sz="1200" b="1" dirty="0" smtClean="0"/>
              <a:t>real-world</a:t>
            </a:r>
            <a:r>
              <a:rPr lang="de-CH" sz="1200" b="1" baseline="0" dirty="0" smtClean="0"/>
              <a:t> items as adequate and correct as possible </a:t>
            </a:r>
            <a:r>
              <a:rPr lang="de-CH" sz="1200" baseline="0" dirty="0" smtClean="0"/>
              <a:t>and that it should be </a:t>
            </a:r>
            <a:r>
              <a:rPr lang="de-CH" sz="1200" b="1" baseline="0" dirty="0" smtClean="0"/>
              <a:t>appropriate for the intended use</a:t>
            </a:r>
            <a:r>
              <a:rPr lang="de-CH" sz="1200" baseline="0" dirty="0" smtClean="0"/>
              <a:t>.</a:t>
            </a:r>
            <a:endParaRPr lang="de-CH" sz="1200" dirty="0" smtClean="0"/>
          </a:p>
          <a:p>
            <a:endParaRPr lang="en-GB" sz="1200" i="0" kern="1200" dirty="0" smtClean="0">
              <a:solidFill>
                <a:schemeClr val="tx1"/>
              </a:solidFill>
              <a:effectLst/>
              <a:latin typeface="+mn-lt"/>
              <a:ea typeface="+mn-ea"/>
              <a:cs typeface="+mn-cs"/>
            </a:endParaRPr>
          </a:p>
          <a:p>
            <a:r>
              <a:rPr lang="en-GB" sz="1200" i="0" kern="1200" dirty="0" smtClean="0">
                <a:solidFill>
                  <a:schemeClr val="tx1"/>
                </a:solidFill>
                <a:effectLst/>
                <a:latin typeface="+mn-lt"/>
                <a:ea typeface="+mn-ea"/>
                <a:cs typeface="+mn-cs"/>
              </a:rPr>
              <a:t>Data quality is a critical issue in scientific databases since the </a:t>
            </a:r>
            <a:r>
              <a:rPr lang="en-GB" sz="1200" b="1" i="0" kern="1200" dirty="0" smtClean="0">
                <a:solidFill>
                  <a:schemeClr val="tx1"/>
                </a:solidFill>
                <a:effectLst/>
                <a:latin typeface="+mn-lt"/>
                <a:ea typeface="+mn-ea"/>
                <a:cs typeface="+mn-cs"/>
              </a:rPr>
              <a:t>reliability of empirical data </a:t>
            </a:r>
            <a:r>
              <a:rPr lang="en-GB" sz="1200" i="0" kern="1200" dirty="0" smtClean="0">
                <a:solidFill>
                  <a:schemeClr val="tx1"/>
                </a:solidFill>
                <a:effectLst/>
                <a:latin typeface="+mn-lt"/>
                <a:ea typeface="+mn-ea"/>
                <a:cs typeface="+mn-cs"/>
              </a:rPr>
              <a:t>can have a </a:t>
            </a:r>
            <a:r>
              <a:rPr lang="en-GB" sz="1200" b="1" i="0" kern="1200" dirty="0" smtClean="0">
                <a:solidFill>
                  <a:schemeClr val="tx1"/>
                </a:solidFill>
                <a:effectLst/>
                <a:latin typeface="+mn-lt"/>
                <a:ea typeface="+mn-ea"/>
                <a:cs typeface="+mn-cs"/>
              </a:rPr>
              <a:t>major impact </a:t>
            </a:r>
            <a:r>
              <a:rPr lang="en-GB" sz="1200" i="0" kern="1200" dirty="0" smtClean="0">
                <a:solidFill>
                  <a:schemeClr val="tx1"/>
                </a:solidFill>
                <a:effectLst/>
                <a:latin typeface="+mn-lt"/>
                <a:ea typeface="+mn-ea"/>
                <a:cs typeface="+mn-cs"/>
              </a:rPr>
              <a:t>on the formation of </a:t>
            </a:r>
            <a:r>
              <a:rPr lang="en-GB" sz="1200" b="1" i="0" kern="1200" dirty="0" smtClean="0">
                <a:solidFill>
                  <a:schemeClr val="tx1"/>
                </a:solidFill>
                <a:effectLst/>
                <a:latin typeface="+mn-lt"/>
                <a:ea typeface="+mn-ea"/>
                <a:cs typeface="+mn-cs"/>
              </a:rPr>
              <a:t>scientific theories </a:t>
            </a:r>
            <a:r>
              <a:rPr lang="en-GB" sz="1200" i="0" kern="1200" dirty="0" smtClean="0">
                <a:solidFill>
                  <a:schemeClr val="tx1"/>
                </a:solidFill>
                <a:effectLst/>
                <a:latin typeface="+mn-lt"/>
                <a:ea typeface="+mn-ea"/>
                <a:cs typeface="+mn-cs"/>
              </a:rPr>
              <a:t>and </a:t>
            </a:r>
            <a:r>
              <a:rPr lang="en-GB" sz="1200" b="1" i="0" kern="1200" dirty="0" smtClean="0">
                <a:solidFill>
                  <a:schemeClr val="tx1"/>
                </a:solidFill>
                <a:effectLst/>
                <a:latin typeface="+mn-lt"/>
                <a:ea typeface="+mn-ea"/>
                <a:cs typeface="+mn-cs"/>
              </a:rPr>
              <a:t>policy decisions</a:t>
            </a:r>
            <a:r>
              <a:rPr lang="en-GB" sz="1200" i="0" kern="1200" dirty="0" smtClean="0">
                <a:solidFill>
                  <a:schemeClr val="tx1"/>
                </a:solidFill>
                <a:effectLst/>
                <a:latin typeface="+mn-lt"/>
                <a:ea typeface="+mn-ea"/>
                <a:cs typeface="+mn-cs"/>
              </a:rPr>
              <a:t>.</a:t>
            </a:r>
          </a:p>
          <a:p>
            <a:endParaRPr lang="en-GB" sz="1200" i="1" kern="1200" dirty="0" smtClean="0">
              <a:solidFill>
                <a:schemeClr val="tx1"/>
              </a:solidFill>
              <a:effectLst/>
              <a:latin typeface="+mn-lt"/>
              <a:ea typeface="+mn-ea"/>
              <a:cs typeface="+mn-cs"/>
            </a:endParaRPr>
          </a:p>
          <a:p>
            <a:r>
              <a:rPr lang="en-US" sz="1200" b="0" i="0" u="none" strike="noStrike" kern="1200" baseline="0" dirty="0" smtClean="0">
                <a:solidFill>
                  <a:schemeClr val="tx1"/>
                </a:solidFill>
                <a:latin typeface="+mn-lt"/>
                <a:ea typeface="+mn-ea"/>
                <a:cs typeface="+mn-cs"/>
              </a:rPr>
              <a:t>Efforts have been made to define DQ in terms of a wide variety of DQ dimensions each of which captures a specific aspect of data quality such as accuracy or completeness and contributes to a measure of the overall data quality.</a:t>
            </a:r>
            <a:endParaRPr lang="en-GB" sz="1200" i="1" kern="1200" dirty="0" smtClean="0">
              <a:solidFill>
                <a:schemeClr val="tx1"/>
              </a:solidFill>
              <a:effectLst/>
              <a:latin typeface="+mn-lt"/>
              <a:ea typeface="+mn-ea"/>
              <a:cs typeface="+mn-cs"/>
            </a:endParaRPr>
          </a:p>
          <a:p>
            <a:endParaRPr lang="en-GB" sz="1200" i="0" kern="1200" dirty="0" smtClean="0">
              <a:solidFill>
                <a:schemeClr val="tx1"/>
              </a:solidFill>
              <a:effectLst/>
              <a:latin typeface="+mn-lt"/>
              <a:ea typeface="+mn-ea"/>
              <a:cs typeface="+mn-cs"/>
            </a:endParaRPr>
          </a:p>
          <a:p>
            <a:r>
              <a:rPr lang="en-GB" sz="1200" i="0" kern="1200" dirty="0" smtClean="0">
                <a:solidFill>
                  <a:schemeClr val="tx1"/>
                </a:solidFill>
                <a:effectLst/>
                <a:latin typeface="+mn-lt"/>
                <a:ea typeface="+mn-ea"/>
                <a:cs typeface="+mn-cs"/>
              </a:rPr>
              <a:t>There exist a lot of different </a:t>
            </a:r>
            <a:r>
              <a:rPr lang="en-GB" sz="1200" b="1" i="0" kern="1200" dirty="0" smtClean="0">
                <a:solidFill>
                  <a:schemeClr val="tx1"/>
                </a:solidFill>
                <a:effectLst/>
                <a:latin typeface="+mn-lt"/>
                <a:ea typeface="+mn-ea"/>
                <a:cs typeface="+mn-cs"/>
              </a:rPr>
              <a:t>conceptual</a:t>
            </a:r>
            <a:r>
              <a:rPr lang="en-GB" sz="1200" b="1" i="0" kern="1200" baseline="0" dirty="0" smtClean="0">
                <a:solidFill>
                  <a:schemeClr val="tx1"/>
                </a:solidFill>
                <a:effectLst/>
                <a:latin typeface="+mn-lt"/>
                <a:ea typeface="+mn-ea"/>
                <a:cs typeface="+mn-cs"/>
              </a:rPr>
              <a:t> frameworks </a:t>
            </a:r>
            <a:r>
              <a:rPr lang="en-GB" sz="1200" i="0" kern="1200" baseline="0" dirty="0" smtClean="0">
                <a:solidFill>
                  <a:schemeClr val="tx1"/>
                </a:solidFill>
                <a:effectLst/>
                <a:latin typeface="+mn-lt"/>
                <a:ea typeface="+mn-ea"/>
                <a:cs typeface="+mn-cs"/>
              </a:rPr>
              <a:t>for DQ which define different DQ dimensions and organise them in several categories. </a:t>
            </a:r>
            <a:r>
              <a:rPr lang="en-GB" sz="1200" i="0" kern="1200" dirty="0" smtClean="0">
                <a:solidFill>
                  <a:schemeClr val="tx1"/>
                </a:solidFill>
                <a:effectLst/>
                <a:latin typeface="+mn-lt"/>
                <a:ea typeface="+mn-ea"/>
                <a:cs typeface="+mn-cs"/>
              </a:rPr>
              <a:t>One of the most known</a:t>
            </a:r>
            <a:r>
              <a:rPr lang="en-GB" sz="1200" i="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conceptual frameworks for DQ is from Wang and</a:t>
            </a:r>
            <a:r>
              <a:rPr lang="en-GB" sz="1200" kern="1200" baseline="0" dirty="0" smtClean="0">
                <a:solidFill>
                  <a:schemeClr val="tx1"/>
                </a:solidFill>
                <a:effectLst/>
                <a:latin typeface="+mn-lt"/>
                <a:ea typeface="+mn-ea"/>
                <a:cs typeface="+mn-cs"/>
              </a:rPr>
              <a:t> Strong which is shown here at the bottom of the slide. You can see the different dimensions such as Accuracy and Completeness in the lower part that are categorised for example in Intrinsic or Contextual DQ.</a:t>
            </a:r>
            <a:endParaRPr lang="en-GB" sz="1200" i="0" kern="1200" dirty="0" smtClean="0">
              <a:solidFill>
                <a:schemeClr val="tx1"/>
              </a:solidFill>
              <a:effectLst/>
              <a:latin typeface="+mn-lt"/>
              <a:ea typeface="+mn-ea"/>
              <a:cs typeface="+mn-cs"/>
            </a:endParaRPr>
          </a:p>
          <a:p>
            <a:endParaRPr lang="en-GB" sz="1200" i="1"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Although </a:t>
            </a:r>
            <a:r>
              <a:rPr lang="en-GB" sz="1200" b="1" kern="1200" dirty="0" smtClean="0">
                <a:solidFill>
                  <a:schemeClr val="tx1"/>
                </a:solidFill>
                <a:effectLst/>
                <a:latin typeface="+mn-lt"/>
                <a:ea typeface="+mn-ea"/>
                <a:cs typeface="+mn-cs"/>
              </a:rPr>
              <a:t>several conceptual frameworks for DQ have been proposed</a:t>
            </a:r>
            <a:r>
              <a:rPr lang="en-GB" sz="1200" kern="1200" dirty="0" smtClean="0">
                <a:solidFill>
                  <a:schemeClr val="tx1"/>
                </a:solidFill>
                <a:effectLst/>
                <a:latin typeface="+mn-lt"/>
                <a:ea typeface="+mn-ea"/>
                <a:cs typeface="+mn-cs"/>
              </a:rPr>
              <a:t>, there is still a </a:t>
            </a:r>
            <a:r>
              <a:rPr lang="en-GB" sz="1200" b="1" kern="1200" dirty="0" smtClean="0">
                <a:solidFill>
                  <a:schemeClr val="tx1"/>
                </a:solidFill>
                <a:effectLst/>
                <a:latin typeface="+mn-lt"/>
                <a:ea typeface="+mn-ea"/>
                <a:cs typeface="+mn-cs"/>
              </a:rPr>
              <a:t>lack of general tools, mechanisms and metrics</a:t>
            </a:r>
            <a:r>
              <a:rPr lang="en-GB" sz="1200" b="1" kern="1200" baseline="0" dirty="0" smtClean="0">
                <a:solidFill>
                  <a:schemeClr val="tx1"/>
                </a:solidFill>
                <a:effectLst/>
                <a:latin typeface="+mn-lt"/>
                <a:ea typeface="+mn-ea"/>
                <a:cs typeface="+mn-cs"/>
              </a:rPr>
              <a:t> to measure and</a:t>
            </a:r>
            <a:r>
              <a:rPr lang="en-GB" sz="1200" b="1" kern="1200" dirty="0" smtClean="0">
                <a:solidFill>
                  <a:schemeClr val="tx1"/>
                </a:solidFill>
                <a:effectLst/>
                <a:latin typeface="+mn-lt"/>
                <a:ea typeface="+mn-ea"/>
                <a:cs typeface="+mn-cs"/>
              </a:rPr>
              <a:t> control the quality</a:t>
            </a:r>
            <a:r>
              <a:rPr lang="en-GB" sz="1200" kern="1200" dirty="0" smtClean="0">
                <a:solidFill>
                  <a:schemeClr val="tx1"/>
                </a:solidFill>
                <a:effectLst/>
                <a:latin typeface="+mn-lt"/>
                <a:ea typeface="+mn-ea"/>
                <a:cs typeface="+mn-cs"/>
              </a:rPr>
              <a:t> of empirical data in information systems beyond typical constraints for checking syntactic correctness, consistency and completeness.</a:t>
            </a:r>
          </a:p>
        </p:txBody>
      </p:sp>
      <p:sp>
        <p:nvSpPr>
          <p:cNvPr id="4" name="Slide Number Placeholder 3"/>
          <p:cNvSpPr>
            <a:spLocks noGrp="1"/>
          </p:cNvSpPr>
          <p:nvPr>
            <p:ph type="sldNum" sz="quarter" idx="10"/>
          </p:nvPr>
        </p:nvSpPr>
        <p:spPr/>
        <p:txBody>
          <a:bodyPr/>
          <a:lstStyle/>
          <a:p>
            <a:fld id="{6B90941E-EE54-43A6-9085-868B59D4BA06}" type="slidenum">
              <a:rPr lang="en-US" smtClean="0"/>
              <a:t>2</a:t>
            </a:fld>
            <a:endParaRPr lang="en-US"/>
          </a:p>
        </p:txBody>
      </p:sp>
    </p:spTree>
    <p:extLst>
      <p:ext uri="{BB962C8B-B14F-4D97-AF65-F5344CB8AC3E}">
        <p14:creationId xmlns:p14="http://schemas.microsoft.com/office/powerpoint/2010/main" val="7390257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0" kern="1200" dirty="0" smtClean="0">
                <a:solidFill>
                  <a:schemeClr val="tx1"/>
                </a:solidFill>
                <a:effectLst/>
                <a:latin typeface="+mn-lt"/>
                <a:ea typeface="+mn-ea"/>
                <a:cs typeface="+mn-cs"/>
              </a:rPr>
              <a:t>Our long-term goal is to develop a general data quality framework that can be used to manage data quality in scientific information systems by providing users with </a:t>
            </a:r>
            <a:r>
              <a:rPr lang="en-GB" sz="1200" b="1" i="0" kern="1200" dirty="0" smtClean="0">
                <a:solidFill>
                  <a:schemeClr val="tx1"/>
                </a:solidFill>
                <a:effectLst/>
                <a:latin typeface="+mn-lt"/>
                <a:ea typeface="+mn-ea"/>
                <a:cs typeface="+mn-cs"/>
              </a:rPr>
              <a:t>easy, visual access to data quality metrics </a:t>
            </a:r>
            <a:r>
              <a:rPr lang="en-GB" sz="1200" i="0" kern="1200" dirty="0" smtClean="0">
                <a:solidFill>
                  <a:schemeClr val="tx1"/>
                </a:solidFill>
                <a:effectLst/>
                <a:latin typeface="+mn-lt"/>
                <a:ea typeface="+mn-ea"/>
                <a:cs typeface="+mn-cs"/>
              </a:rPr>
              <a:t>together with </a:t>
            </a:r>
            <a:r>
              <a:rPr lang="en-GB" sz="1200" b="1" i="0" kern="1200" dirty="0" smtClean="0">
                <a:solidFill>
                  <a:schemeClr val="tx1"/>
                </a:solidFill>
                <a:effectLst/>
                <a:latin typeface="+mn-lt"/>
                <a:ea typeface="+mn-ea"/>
                <a:cs typeface="+mn-cs"/>
              </a:rPr>
              <a:t>indicators of actions </a:t>
            </a:r>
            <a:r>
              <a:rPr lang="en-GB" sz="1200" i="0" kern="1200" dirty="0" smtClean="0">
                <a:solidFill>
                  <a:schemeClr val="tx1"/>
                </a:solidFill>
                <a:effectLst/>
                <a:latin typeface="+mn-lt"/>
                <a:ea typeface="+mn-ea"/>
                <a:cs typeface="+mn-cs"/>
              </a:rPr>
              <a:t>to be taken to </a:t>
            </a:r>
            <a:r>
              <a:rPr lang="en-GB" sz="1200" b="1" i="0" kern="1200" dirty="0" smtClean="0">
                <a:solidFill>
                  <a:schemeClr val="tx1"/>
                </a:solidFill>
                <a:effectLst/>
                <a:latin typeface="+mn-lt"/>
                <a:ea typeface="+mn-ea"/>
                <a:cs typeface="+mn-cs"/>
              </a:rPr>
              <a:t>address specific problems </a:t>
            </a:r>
            <a:r>
              <a:rPr lang="en-GB" sz="1200" i="0" kern="1200" dirty="0" smtClean="0">
                <a:solidFill>
                  <a:schemeClr val="tx1"/>
                </a:solidFill>
                <a:effectLst/>
                <a:latin typeface="+mn-lt"/>
                <a:ea typeface="+mn-ea"/>
                <a:cs typeface="+mn-cs"/>
              </a:rPr>
              <a:t>such as data that is incomplete, out of date or below some quality threshold.</a:t>
            </a:r>
          </a:p>
          <a:p>
            <a:endParaRPr lang="en-GB" sz="1200" i="0" kern="1200" dirty="0" smtClean="0">
              <a:solidFill>
                <a:schemeClr val="tx1"/>
              </a:solidFill>
              <a:effectLst/>
              <a:latin typeface="+mn-lt"/>
              <a:ea typeface="+mn-ea"/>
              <a:cs typeface="+mn-cs"/>
            </a:endParaRPr>
          </a:p>
          <a:p>
            <a:r>
              <a:rPr lang="en-GB" sz="1200" i="0" kern="1200" dirty="0" smtClean="0">
                <a:solidFill>
                  <a:schemeClr val="tx1"/>
                </a:solidFill>
                <a:effectLst/>
                <a:latin typeface="+mn-lt"/>
                <a:ea typeface="+mn-ea"/>
                <a:cs typeface="+mn-cs"/>
              </a:rPr>
              <a:t>As a first step in this direction, we carried out a </a:t>
            </a:r>
            <a:r>
              <a:rPr lang="en-GB" sz="1200" b="1" i="0" kern="1200" dirty="0" smtClean="0">
                <a:solidFill>
                  <a:schemeClr val="tx1"/>
                </a:solidFill>
                <a:effectLst/>
                <a:latin typeface="+mn-lt"/>
                <a:ea typeface="+mn-ea"/>
                <a:cs typeface="+mn-cs"/>
              </a:rPr>
              <a:t>detailed study of data quality requirements </a:t>
            </a:r>
            <a:r>
              <a:rPr lang="en-GB" sz="1200" i="0" kern="1200" dirty="0" smtClean="0">
                <a:solidFill>
                  <a:schemeClr val="tx1"/>
                </a:solidFill>
                <a:effectLst/>
                <a:latin typeface="+mn-lt"/>
                <a:ea typeface="+mn-ea"/>
                <a:cs typeface="+mn-cs"/>
              </a:rPr>
              <a:t>in a system designed to support food scientists by managing data about food composition. </a:t>
            </a:r>
            <a:r>
              <a:rPr lang="en-US" sz="1200" b="0" i="0" u="none" strike="noStrike" kern="1200" baseline="0" dirty="0" smtClean="0">
                <a:solidFill>
                  <a:schemeClr val="tx1"/>
                </a:solidFill>
                <a:latin typeface="+mn-lt"/>
                <a:ea typeface="+mn-ea"/>
                <a:cs typeface="+mn-cs"/>
              </a:rPr>
              <a:t>In this previous work, presented at ECIS 2014, we introduced a </a:t>
            </a:r>
            <a:r>
              <a:rPr lang="en-US" sz="1200" b="1" i="0" u="none" strike="noStrike" kern="1200" baseline="0" dirty="0" smtClean="0">
                <a:solidFill>
                  <a:schemeClr val="tx1"/>
                </a:solidFill>
                <a:latin typeface="+mn-lt"/>
                <a:ea typeface="+mn-ea"/>
                <a:cs typeface="+mn-cs"/>
              </a:rPr>
              <a:t>DQ requirements framework </a:t>
            </a:r>
            <a:r>
              <a:rPr lang="en-US" sz="1200" b="0" i="0" u="none" strike="noStrike" kern="1200" baseline="0" dirty="0" smtClean="0">
                <a:solidFill>
                  <a:schemeClr val="tx1"/>
                </a:solidFill>
                <a:latin typeface="+mn-lt"/>
                <a:ea typeface="+mn-ea"/>
                <a:cs typeface="+mn-cs"/>
              </a:rPr>
              <a:t>and have shown the </a:t>
            </a:r>
            <a:r>
              <a:rPr lang="en-US" sz="1200" b="1" i="0" u="none" strike="noStrike" kern="1200" baseline="0" dirty="0" smtClean="0">
                <a:solidFill>
                  <a:schemeClr val="tx1"/>
                </a:solidFill>
                <a:latin typeface="+mn-lt"/>
                <a:ea typeface="+mn-ea"/>
                <a:cs typeface="+mn-cs"/>
              </a:rPr>
              <a:t>importance of the different DQ dimensions </a:t>
            </a:r>
            <a:r>
              <a:rPr lang="en-US" sz="1200" b="0" i="0" u="none" strike="noStrike" kern="1200" baseline="0" dirty="0" smtClean="0">
                <a:solidFill>
                  <a:schemeClr val="tx1"/>
                </a:solidFill>
                <a:latin typeface="+mn-lt"/>
                <a:ea typeface="+mn-ea"/>
                <a:cs typeface="+mn-cs"/>
              </a:rPr>
              <a:t>for various user groups in the food science domain.</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Here, we now address the </a:t>
            </a:r>
            <a:r>
              <a:rPr lang="en-US" sz="1200" b="1" i="0" u="none" strike="noStrike" kern="1200" baseline="0" dirty="0" smtClean="0">
                <a:solidFill>
                  <a:schemeClr val="tx1"/>
                </a:solidFill>
                <a:latin typeface="+mn-lt"/>
                <a:ea typeface="+mn-ea"/>
                <a:cs typeface="+mn-cs"/>
              </a:rPr>
              <a:t>issue of how to give feedback on DQ </a:t>
            </a:r>
            <a:r>
              <a:rPr lang="en-US" sz="1200" b="0" i="0" u="none" strike="noStrike" kern="1200" baseline="0" dirty="0" smtClean="0">
                <a:solidFill>
                  <a:schemeClr val="tx1"/>
                </a:solidFill>
                <a:latin typeface="+mn-lt"/>
                <a:ea typeface="+mn-ea"/>
                <a:cs typeface="+mn-cs"/>
              </a:rPr>
              <a:t>to users of an application.</a:t>
            </a:r>
            <a:endParaRPr lang="de-CH"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To evaluate our approach, we first </a:t>
            </a:r>
            <a:r>
              <a:rPr lang="en-US" sz="1200" b="1" i="0" u="none" strike="noStrike" kern="1200" baseline="0" dirty="0" smtClean="0">
                <a:solidFill>
                  <a:schemeClr val="tx1"/>
                </a:solidFill>
                <a:latin typeface="+mn-lt"/>
                <a:ea typeface="+mn-ea"/>
                <a:cs typeface="+mn-cs"/>
              </a:rPr>
              <a:t>implemented a DQ analysis toolkit </a:t>
            </a:r>
            <a:r>
              <a:rPr lang="en-US" sz="1200" b="0" i="0" u="none" strike="noStrike" kern="1200" baseline="0" dirty="0" smtClean="0">
                <a:solidFill>
                  <a:schemeClr val="tx1"/>
                </a:solidFill>
                <a:latin typeface="+mn-lt"/>
                <a:ea typeface="+mn-ea"/>
                <a:cs typeface="+mn-cs"/>
              </a:rPr>
              <a:t>for </a:t>
            </a:r>
            <a:r>
              <a:rPr lang="en-US" sz="1200" b="1" i="0" u="none" strike="noStrike" kern="1200" baseline="0" dirty="0" smtClean="0">
                <a:solidFill>
                  <a:schemeClr val="tx1"/>
                </a:solidFill>
                <a:latin typeface="+mn-lt"/>
                <a:ea typeface="+mn-ea"/>
                <a:cs typeface="+mn-cs"/>
              </a:rPr>
              <a:t>measuring and </a:t>
            </a:r>
            <a:r>
              <a:rPr lang="en-US" sz="1200" b="1" i="0" u="none" strike="noStrike" kern="1200" baseline="0" dirty="0" err="1" smtClean="0">
                <a:solidFill>
                  <a:schemeClr val="tx1"/>
                </a:solidFill>
                <a:latin typeface="+mn-lt"/>
                <a:ea typeface="+mn-ea"/>
                <a:cs typeface="+mn-cs"/>
              </a:rPr>
              <a:t>visualising</a:t>
            </a:r>
            <a:r>
              <a:rPr lang="en-US" sz="1200" b="1" i="0" u="none" strike="noStrike" kern="1200" baseline="0" dirty="0" smtClean="0">
                <a:solidFill>
                  <a:schemeClr val="tx1"/>
                </a:solidFill>
                <a:latin typeface="+mn-lt"/>
                <a:ea typeface="+mn-ea"/>
                <a:cs typeface="+mn-cs"/>
              </a:rPr>
              <a:t> DQ </a:t>
            </a:r>
            <a:r>
              <a:rPr lang="en-US" sz="1200" b="0" i="0" u="none" strike="noStrike" kern="1200" baseline="0" dirty="0" smtClean="0">
                <a:solidFill>
                  <a:schemeClr val="tx1"/>
                </a:solidFill>
                <a:latin typeface="+mn-lt"/>
                <a:ea typeface="+mn-ea"/>
                <a:cs typeface="+mn-cs"/>
              </a:rPr>
              <a:t>and integrated it into a system for managing food science data. The toolkit </a:t>
            </a:r>
            <a:r>
              <a:rPr lang="en-US" sz="1200" b="1" i="0" u="none" strike="noStrike" kern="1200" baseline="0" dirty="0" smtClean="0">
                <a:solidFill>
                  <a:schemeClr val="tx1"/>
                </a:solidFill>
                <a:latin typeface="+mn-lt"/>
                <a:ea typeface="+mn-ea"/>
                <a:cs typeface="+mn-cs"/>
              </a:rPr>
              <a:t>offers a variety of charts and tables </a:t>
            </a:r>
            <a:r>
              <a:rPr lang="en-US" sz="1200" b="0" i="0" u="none" strike="noStrike" kern="1200" baseline="0" dirty="0" smtClean="0">
                <a:solidFill>
                  <a:schemeClr val="tx1"/>
                </a:solidFill>
                <a:latin typeface="+mn-lt"/>
                <a:ea typeface="+mn-ea"/>
                <a:cs typeface="+mn-cs"/>
              </a:rPr>
              <a:t>that can be used to provide users with feedback on DQ and help them </a:t>
            </a:r>
            <a:r>
              <a:rPr lang="en-US" sz="1200" b="1" i="0" u="none" strike="noStrike" kern="1200" baseline="0" dirty="0" smtClean="0">
                <a:solidFill>
                  <a:schemeClr val="tx1"/>
                </a:solidFill>
                <a:latin typeface="+mn-lt"/>
                <a:ea typeface="+mn-ea"/>
                <a:cs typeface="+mn-cs"/>
              </a:rPr>
              <a:t>identify areas where action might be required</a:t>
            </a:r>
            <a:r>
              <a:rPr lang="en-US" sz="1200" b="0" i="0" u="none" strike="noStrike" kern="1200" baseline="0" dirty="0" smtClean="0">
                <a:solidFill>
                  <a:schemeClr val="tx1"/>
                </a:solidFill>
                <a:latin typeface="+mn-lt"/>
                <a:ea typeface="+mn-ea"/>
                <a:cs typeface="+mn-cs"/>
              </a:rPr>
              <a:t>. It also provides </a:t>
            </a:r>
            <a:r>
              <a:rPr lang="en-US" sz="1200" b="1" i="0" u="none" strike="noStrike" kern="1200" baseline="0" dirty="0" smtClean="0">
                <a:solidFill>
                  <a:schemeClr val="tx1"/>
                </a:solidFill>
                <a:latin typeface="+mn-lt"/>
                <a:ea typeface="+mn-ea"/>
                <a:cs typeface="+mn-cs"/>
              </a:rPr>
              <a:t>tools to drill down on the DQ issues </a:t>
            </a:r>
            <a:r>
              <a:rPr lang="en-US" sz="1200" b="0" i="0" u="none" strike="noStrike" kern="1200" baseline="0" dirty="0" smtClean="0">
                <a:solidFill>
                  <a:schemeClr val="tx1"/>
                </a:solidFill>
                <a:latin typeface="+mn-lt"/>
                <a:ea typeface="+mn-ea"/>
                <a:cs typeface="+mn-cs"/>
              </a:rPr>
              <a:t>and identify individual problems.</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We then carried out a survey involving several food science data experts across Europe to evaluate our proposed means of providing feedback on DQ.</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t>Next step:</a:t>
            </a:r>
            <a:br>
              <a:rPr lang="en-GB" sz="1200" dirty="0" smtClean="0"/>
            </a:br>
            <a:r>
              <a:rPr lang="en-GB" sz="1200" dirty="0" smtClean="0"/>
              <a:t>Unified representation and flexible configuration of DQ requirements</a:t>
            </a:r>
          </a:p>
          <a:p>
            <a:endParaRPr lang="de-CH" sz="1200" b="0" i="0" u="none" strike="noStrike" kern="1200" baseline="0" dirty="0" smtClean="0">
              <a:solidFill>
                <a:schemeClr val="tx1"/>
              </a:solidFill>
              <a:latin typeface="+mn-lt"/>
              <a:ea typeface="+mn-ea"/>
              <a:cs typeface="+mn-cs"/>
            </a:endParaRPr>
          </a:p>
          <a:p>
            <a:r>
              <a:rPr lang="de-CH" sz="1200" b="0" i="0" u="none" strike="noStrike" kern="1200" baseline="0" dirty="0" smtClean="0">
                <a:solidFill>
                  <a:schemeClr val="tx1"/>
                </a:solidFill>
                <a:latin typeface="+mn-lt"/>
                <a:ea typeface="+mn-ea"/>
                <a:cs typeface="+mn-cs"/>
              </a:rPr>
              <a:t>As a next step we are investigating how DQ requirements can be represented in a unified way while beeing configured very flexibly.</a:t>
            </a:r>
            <a:endParaRPr lang="en-US" dirty="0"/>
          </a:p>
        </p:txBody>
      </p:sp>
      <p:sp>
        <p:nvSpPr>
          <p:cNvPr id="4" name="Slide Number Placeholder 3"/>
          <p:cNvSpPr>
            <a:spLocks noGrp="1"/>
          </p:cNvSpPr>
          <p:nvPr>
            <p:ph type="sldNum" sz="quarter" idx="10"/>
          </p:nvPr>
        </p:nvSpPr>
        <p:spPr/>
        <p:txBody>
          <a:bodyPr/>
          <a:lstStyle/>
          <a:p>
            <a:fld id="{6B90941E-EE54-43A6-9085-868B59D4BA06}" type="slidenum">
              <a:rPr lang="en-US" smtClean="0"/>
              <a:t>3</a:t>
            </a:fld>
            <a:endParaRPr lang="en-US"/>
          </a:p>
        </p:txBody>
      </p:sp>
    </p:spTree>
    <p:extLst>
      <p:ext uri="{BB962C8B-B14F-4D97-AF65-F5344CB8AC3E}">
        <p14:creationId xmlns:p14="http://schemas.microsoft.com/office/powerpoint/2010/main" val="31702315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Most information systems do </a:t>
            </a:r>
            <a:r>
              <a:rPr lang="en-US" sz="1200" b="1" i="0" u="none" strike="noStrike" kern="1200" baseline="0" dirty="0" smtClean="0">
                <a:solidFill>
                  <a:schemeClr val="tx1"/>
                </a:solidFill>
                <a:latin typeface="+mn-lt"/>
                <a:ea typeface="+mn-ea"/>
                <a:cs typeface="+mn-cs"/>
              </a:rPr>
              <a:t>not allow specific measurements for DQ requirements </a:t>
            </a:r>
            <a:r>
              <a:rPr lang="en-US" sz="1200" b="0" i="0" u="none" strike="noStrike" kern="1200" baseline="0" dirty="0" smtClean="0">
                <a:solidFill>
                  <a:schemeClr val="tx1"/>
                </a:solidFill>
                <a:latin typeface="+mn-lt"/>
                <a:ea typeface="+mn-ea"/>
                <a:cs typeface="+mn-cs"/>
              </a:rPr>
              <a:t>to be defined, but </a:t>
            </a:r>
            <a:r>
              <a:rPr lang="en-US" sz="1200" b="1" i="0" u="none" strike="noStrike" kern="1200" baseline="0" dirty="0" smtClean="0">
                <a:solidFill>
                  <a:schemeClr val="tx1"/>
                </a:solidFill>
                <a:latin typeface="+mn-lt"/>
                <a:ea typeface="+mn-ea"/>
                <a:cs typeface="+mn-cs"/>
              </a:rPr>
              <a:t>rather rely only on a set of constraints </a:t>
            </a:r>
            <a:r>
              <a:rPr lang="en-US" sz="1200" b="0" i="0" u="none" strike="noStrike" kern="1200" baseline="0" dirty="0" smtClean="0">
                <a:solidFill>
                  <a:schemeClr val="tx1"/>
                </a:solidFill>
                <a:latin typeface="+mn-lt"/>
                <a:ea typeface="+mn-ea"/>
                <a:cs typeface="+mn-cs"/>
              </a:rPr>
              <a:t>which validate to either </a:t>
            </a:r>
            <a:r>
              <a:rPr lang="en-US" sz="1200" b="1" i="0" u="none" strike="noStrike" kern="1200" baseline="0" dirty="0" smtClean="0">
                <a:solidFill>
                  <a:schemeClr val="tx1"/>
                </a:solidFill>
                <a:latin typeface="+mn-lt"/>
                <a:ea typeface="+mn-ea"/>
                <a:cs typeface="+mn-cs"/>
              </a:rPr>
              <a:t>true or false</a:t>
            </a:r>
            <a:r>
              <a:rPr lang="en-US" sz="1200" b="0" i="0" u="none" strike="noStrike" kern="1200" baseline="0" dirty="0" smtClean="0">
                <a:solidFill>
                  <a:schemeClr val="tx1"/>
                </a:solidFill>
                <a:latin typeface="+mn-lt"/>
                <a:ea typeface="+mn-ea"/>
                <a:cs typeface="+mn-cs"/>
              </a:rPr>
              <a:t>. Therefore, either a user enters valid data and is able to </a:t>
            </a:r>
            <a:r>
              <a:rPr lang="en-US" sz="1200" b="1" i="0" u="none" strike="noStrike" kern="1200" baseline="0" dirty="0" smtClean="0">
                <a:solidFill>
                  <a:schemeClr val="tx1"/>
                </a:solidFill>
                <a:latin typeface="+mn-lt"/>
                <a:ea typeface="+mn-ea"/>
                <a:cs typeface="+mn-cs"/>
              </a:rPr>
              <a:t>store</a:t>
            </a:r>
            <a:r>
              <a:rPr lang="en-US" sz="1200" b="0" i="0" u="none" strike="noStrike" kern="1200" baseline="0" dirty="0" smtClean="0">
                <a:solidFill>
                  <a:schemeClr val="tx1"/>
                </a:solidFill>
                <a:latin typeface="+mn-lt"/>
                <a:ea typeface="+mn-ea"/>
                <a:cs typeface="+mn-cs"/>
              </a:rPr>
              <a:t> it in the database or the </a:t>
            </a:r>
            <a:r>
              <a:rPr lang="en-US" sz="1200" b="1" i="0" u="none" strike="noStrike" kern="1200" baseline="0" dirty="0" smtClean="0">
                <a:solidFill>
                  <a:schemeClr val="tx1"/>
                </a:solidFill>
                <a:latin typeface="+mn-lt"/>
                <a:ea typeface="+mn-ea"/>
                <a:cs typeface="+mn-cs"/>
              </a:rPr>
              <a:t>data is rejected</a:t>
            </a:r>
            <a:r>
              <a:rPr lang="en-US" sz="1200" b="0" i="0" u="none" strike="noStrike" kern="1200" baseline="0" dirty="0" smtClean="0">
                <a:solidFill>
                  <a:schemeClr val="tx1"/>
                </a:solidFill>
                <a:latin typeface="+mn-lt"/>
                <a:ea typeface="+mn-ea"/>
                <a:cs typeface="+mn-cs"/>
              </a:rPr>
              <a:t>.</a:t>
            </a:r>
          </a:p>
          <a:p>
            <a:endParaRPr lang="de-CH" sz="1200" b="0" i="0" u="none" strike="noStrike" kern="1200" baseline="0" dirty="0" smtClean="0">
              <a:solidFill>
                <a:schemeClr val="tx1"/>
              </a:solidFill>
              <a:latin typeface="+mn-lt"/>
              <a:ea typeface="+mn-ea"/>
              <a:cs typeface="+mn-cs"/>
            </a:endParaRPr>
          </a:p>
          <a:p>
            <a:r>
              <a:rPr lang="de-CH" sz="1200" b="0" i="0" u="none" strike="noStrike" kern="1200" baseline="0" dirty="0" smtClean="0">
                <a:solidFill>
                  <a:schemeClr val="tx1"/>
                </a:solidFill>
                <a:latin typeface="+mn-lt"/>
                <a:ea typeface="+mn-ea"/>
                <a:cs typeface="+mn-cs"/>
              </a:rPr>
              <a:t>As you can see in the examples above the feedback on most of the fields is either valid or invalid. Usually, there is additional information provided which gives hints for a proper correction of the data. Few validations give a non binary feedback such as the password validation in the upper right case. But the validation is only based on very simple rules.</a:t>
            </a:r>
          </a:p>
          <a:p>
            <a:endParaRPr lang="en-US" dirty="0"/>
          </a:p>
        </p:txBody>
      </p:sp>
      <p:sp>
        <p:nvSpPr>
          <p:cNvPr id="4" name="Slide Number Placeholder 3"/>
          <p:cNvSpPr>
            <a:spLocks noGrp="1"/>
          </p:cNvSpPr>
          <p:nvPr>
            <p:ph type="sldNum" sz="quarter" idx="10"/>
          </p:nvPr>
        </p:nvSpPr>
        <p:spPr/>
        <p:txBody>
          <a:bodyPr/>
          <a:lstStyle/>
          <a:p>
            <a:fld id="{6B90941E-EE54-43A6-9085-868B59D4BA06}" type="slidenum">
              <a:rPr lang="en-US" smtClean="0"/>
              <a:t>4</a:t>
            </a:fld>
            <a:endParaRPr lang="en-US"/>
          </a:p>
        </p:txBody>
      </p:sp>
    </p:spTree>
    <p:extLst>
      <p:ext uri="{BB962C8B-B14F-4D97-AF65-F5344CB8AC3E}">
        <p14:creationId xmlns:p14="http://schemas.microsoft.com/office/powerpoint/2010/main" val="37738945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In many cases, this is </a:t>
            </a:r>
            <a:r>
              <a:rPr lang="en-US" sz="1200" b="1" i="0" u="none" strike="noStrike" kern="1200" baseline="0" dirty="0" smtClean="0">
                <a:solidFill>
                  <a:schemeClr val="tx1"/>
                </a:solidFill>
                <a:latin typeface="+mn-lt"/>
                <a:ea typeface="+mn-ea"/>
                <a:cs typeface="+mn-cs"/>
              </a:rPr>
              <a:t>not sufficient</a:t>
            </a:r>
            <a:r>
              <a:rPr lang="en-US" sz="1200" b="0" i="0" u="none" strike="noStrike" kern="1200" baseline="0" dirty="0" smtClean="0">
                <a:solidFill>
                  <a:schemeClr val="tx1"/>
                </a:solidFill>
                <a:latin typeface="+mn-lt"/>
                <a:ea typeface="+mn-ea"/>
                <a:cs typeface="+mn-cs"/>
              </a:rPr>
              <a:t>, as it might be appropriate to </a:t>
            </a:r>
            <a:r>
              <a:rPr lang="en-US" sz="1200" b="1" i="0" u="none" strike="noStrike" kern="1200" baseline="0" dirty="0" smtClean="0">
                <a:solidFill>
                  <a:schemeClr val="tx1"/>
                </a:solidFill>
                <a:latin typeface="+mn-lt"/>
                <a:ea typeface="+mn-ea"/>
                <a:cs typeface="+mn-cs"/>
              </a:rPr>
              <a:t>distinguish several levels of DQ </a:t>
            </a:r>
            <a:r>
              <a:rPr lang="en-US" sz="1200" b="0" i="0" u="none" strike="noStrike" kern="1200" baseline="0" dirty="0" smtClean="0">
                <a:solidFill>
                  <a:schemeClr val="tx1"/>
                </a:solidFill>
                <a:latin typeface="+mn-lt"/>
                <a:ea typeface="+mn-ea"/>
                <a:cs typeface="+mn-cs"/>
              </a:rPr>
              <a:t>or even use a continuous range from very poor DQ to very good DQ. This requires </a:t>
            </a:r>
            <a:r>
              <a:rPr lang="en-US" sz="1200" b="1" i="0" u="none" strike="noStrike" kern="1200" baseline="0" dirty="0" smtClean="0">
                <a:solidFill>
                  <a:schemeClr val="tx1"/>
                </a:solidFill>
                <a:latin typeface="+mn-lt"/>
                <a:ea typeface="+mn-ea"/>
                <a:cs typeface="+mn-cs"/>
              </a:rPr>
              <a:t>another concept for validation </a:t>
            </a:r>
            <a:r>
              <a:rPr lang="en-US" sz="1200" b="0" i="0" u="none" strike="noStrike" kern="1200" baseline="0" dirty="0" smtClean="0">
                <a:solidFill>
                  <a:schemeClr val="tx1"/>
                </a:solidFill>
                <a:latin typeface="+mn-lt"/>
                <a:ea typeface="+mn-ea"/>
                <a:cs typeface="+mn-cs"/>
              </a:rPr>
              <a:t>as well as </a:t>
            </a:r>
            <a:r>
              <a:rPr lang="en-US" sz="1200" b="1" i="0" u="none" strike="noStrike" kern="1200" baseline="0" dirty="0" smtClean="0">
                <a:solidFill>
                  <a:schemeClr val="tx1"/>
                </a:solidFill>
                <a:latin typeface="+mn-lt"/>
                <a:ea typeface="+mn-ea"/>
                <a:cs typeface="+mn-cs"/>
              </a:rPr>
              <a:t>metrics for DQ</a:t>
            </a:r>
            <a:r>
              <a:rPr lang="en-US" sz="1200" b="0" i="0" u="none" strike="noStrike" kern="1200" baseline="0" dirty="0" smtClean="0">
                <a:solidFill>
                  <a:schemeClr val="tx1"/>
                </a:solidFill>
                <a:latin typeface="+mn-lt"/>
                <a:ea typeface="+mn-ea"/>
                <a:cs typeface="+mn-cs"/>
              </a:rPr>
              <a:t>. Further, one needs to examine </a:t>
            </a:r>
            <a:r>
              <a:rPr lang="en-US" sz="1200" b="1" i="0" u="none" strike="noStrike" kern="1200" baseline="0" dirty="0" smtClean="0">
                <a:solidFill>
                  <a:schemeClr val="tx1"/>
                </a:solidFill>
                <a:latin typeface="+mn-lt"/>
                <a:ea typeface="+mn-ea"/>
                <a:cs typeface="+mn-cs"/>
              </a:rPr>
              <a:t>how and when</a:t>
            </a:r>
            <a:r>
              <a:rPr lang="en-US" sz="1200" b="0" i="0" u="none" strike="noStrike" kern="1200" baseline="0" dirty="0" smtClean="0">
                <a:solidFill>
                  <a:schemeClr val="tx1"/>
                </a:solidFill>
                <a:latin typeface="+mn-lt"/>
                <a:ea typeface="+mn-ea"/>
                <a:cs typeface="+mn-cs"/>
              </a:rPr>
              <a:t> users should be </a:t>
            </a:r>
            <a:r>
              <a:rPr lang="en-US" sz="1200" b="1" i="0" u="none" strike="noStrike" kern="1200" baseline="0" dirty="0" smtClean="0">
                <a:solidFill>
                  <a:schemeClr val="tx1"/>
                </a:solidFill>
                <a:latin typeface="+mn-lt"/>
                <a:ea typeface="+mn-ea"/>
                <a:cs typeface="+mn-cs"/>
              </a:rPr>
              <a:t>given feedback </a:t>
            </a:r>
            <a:r>
              <a:rPr lang="en-US" sz="1200" b="0" i="0" u="none" strike="noStrike" kern="1200" baseline="0" dirty="0" smtClean="0">
                <a:solidFill>
                  <a:schemeClr val="tx1"/>
                </a:solidFill>
                <a:latin typeface="+mn-lt"/>
                <a:ea typeface="+mn-ea"/>
                <a:cs typeface="+mn-cs"/>
              </a:rPr>
              <a:t>about </a:t>
            </a:r>
            <a:r>
              <a:rPr lang="en-US" sz="1200" b="1" i="0" u="none" strike="noStrike" kern="1200" baseline="0" dirty="0" smtClean="0">
                <a:solidFill>
                  <a:schemeClr val="tx1"/>
                </a:solidFill>
                <a:latin typeface="+mn-lt"/>
                <a:ea typeface="+mn-ea"/>
                <a:cs typeface="+mn-cs"/>
              </a:rPr>
              <a:t>DQ based on such metrics</a:t>
            </a:r>
            <a:r>
              <a:rPr lang="en-US" sz="1200" b="0" i="0" u="none" strike="noStrike" kern="1200" baseline="0" dirty="0" smtClean="0">
                <a:solidFill>
                  <a:schemeClr val="tx1"/>
                </a:solidFill>
                <a:latin typeface="+mn-lt"/>
                <a:ea typeface="+mn-ea"/>
                <a:cs typeface="+mn-cs"/>
              </a:rPr>
              <a:t>.</a:t>
            </a:r>
          </a:p>
          <a:p>
            <a:endParaRPr lang="de-CH" sz="1200" b="0" i="0" u="none" strike="noStrike"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B90941E-EE54-43A6-9085-868B59D4BA06}" type="slidenum">
              <a:rPr lang="en-US" smtClean="0"/>
              <a:t>5</a:t>
            </a:fld>
            <a:endParaRPr lang="en-US"/>
          </a:p>
        </p:txBody>
      </p:sp>
    </p:spTree>
    <p:extLst>
      <p:ext uri="{BB962C8B-B14F-4D97-AF65-F5344CB8AC3E}">
        <p14:creationId xmlns:p14="http://schemas.microsoft.com/office/powerpoint/2010/main" val="18391837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How can good quality of data in an information system be ensured?</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Most obviously, we think first of </a:t>
            </a:r>
            <a:r>
              <a:rPr lang="en-US" sz="1200" b="1" i="0" u="none" strike="noStrike" kern="1200" baseline="0" dirty="0" smtClean="0">
                <a:solidFill>
                  <a:schemeClr val="tx1"/>
                </a:solidFill>
                <a:latin typeface="+mn-lt"/>
                <a:ea typeface="+mn-ea"/>
                <a:cs typeface="+mn-cs"/>
              </a:rPr>
              <a:t>restricting the input process </a:t>
            </a:r>
            <a:r>
              <a:rPr lang="en-US" sz="1200" b="0" i="0" u="none" strike="noStrike" kern="1200" baseline="0" dirty="0" smtClean="0">
                <a:solidFill>
                  <a:schemeClr val="tx1"/>
                </a:solidFill>
                <a:latin typeface="+mn-lt"/>
                <a:ea typeface="+mn-ea"/>
                <a:cs typeface="+mn-cs"/>
              </a:rPr>
              <a:t>so that </a:t>
            </a:r>
            <a:r>
              <a:rPr lang="en-US" sz="1200" b="1" i="0" u="none" strike="noStrike" kern="1200" baseline="0" dirty="0" smtClean="0">
                <a:solidFill>
                  <a:schemeClr val="tx1"/>
                </a:solidFill>
                <a:latin typeface="+mn-lt"/>
                <a:ea typeface="+mn-ea"/>
                <a:cs typeface="+mn-cs"/>
              </a:rPr>
              <a:t>data of poor quality cannot be entered into the system</a:t>
            </a:r>
            <a:r>
              <a:rPr lang="en-US" sz="1200" b="0" i="0" u="none" strike="noStrike" kern="1200" baseline="0" dirty="0" smtClean="0">
                <a:solidFill>
                  <a:schemeClr val="tx1"/>
                </a:solidFill>
                <a:latin typeface="+mn-lt"/>
                <a:ea typeface="+mn-ea"/>
                <a:cs typeface="+mn-cs"/>
              </a:rPr>
              <a:t>. This can be done at the </a:t>
            </a:r>
            <a:r>
              <a:rPr lang="en-US" sz="1200" b="1" i="0" u="none" strike="noStrike" kern="1200" baseline="0" dirty="0" smtClean="0">
                <a:solidFill>
                  <a:schemeClr val="tx1"/>
                </a:solidFill>
                <a:latin typeface="+mn-lt"/>
                <a:ea typeface="+mn-ea"/>
                <a:cs typeface="+mn-cs"/>
              </a:rPr>
              <a:t>UI level, within application programs or at the database </a:t>
            </a:r>
            <a:r>
              <a:rPr lang="en-US" sz="1200" b="0" i="0" u="none" strike="noStrike" kern="1200" baseline="0" dirty="0" smtClean="0">
                <a:solidFill>
                  <a:schemeClr val="tx1"/>
                </a:solidFill>
                <a:latin typeface="+mn-lt"/>
                <a:ea typeface="+mn-ea"/>
                <a:cs typeface="+mn-cs"/>
              </a:rPr>
              <a:t>level using </a:t>
            </a:r>
            <a:r>
              <a:rPr lang="en-US" sz="1200" b="1" i="0" u="none" strike="noStrike" kern="1200" baseline="0" dirty="0" smtClean="0">
                <a:solidFill>
                  <a:schemeClr val="tx1"/>
                </a:solidFill>
                <a:latin typeface="+mn-lt"/>
                <a:ea typeface="+mn-ea"/>
                <a:cs typeface="+mn-cs"/>
              </a:rPr>
              <a:t>constraints</a:t>
            </a:r>
            <a:r>
              <a:rPr lang="en-US" sz="1200" b="0" i="0" u="none" strike="noStrike" kern="1200" baseline="0" dirty="0" smtClean="0">
                <a:solidFill>
                  <a:schemeClr val="tx1"/>
                </a:solidFill>
                <a:latin typeface="+mn-lt"/>
                <a:ea typeface="+mn-ea"/>
                <a:cs typeface="+mn-cs"/>
              </a:rPr>
              <a:t>.</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Alongside data input validation, there exists the possibility of </a:t>
            </a:r>
            <a:r>
              <a:rPr lang="en-US" sz="1200" b="1" i="0" u="none" strike="noStrike" kern="1200" baseline="0" dirty="0" err="1" smtClean="0">
                <a:solidFill>
                  <a:schemeClr val="tx1"/>
                </a:solidFill>
                <a:latin typeface="+mn-lt"/>
                <a:ea typeface="+mn-ea"/>
                <a:cs typeface="+mn-cs"/>
              </a:rPr>
              <a:t>analysing</a:t>
            </a:r>
            <a:r>
              <a:rPr lang="en-US" sz="1200" b="1" i="0" u="none" strike="noStrike" kern="1200" baseline="0" dirty="0" smtClean="0">
                <a:solidFill>
                  <a:schemeClr val="tx1"/>
                </a:solidFill>
                <a:latin typeface="+mn-lt"/>
                <a:ea typeface="+mn-ea"/>
                <a:cs typeface="+mn-cs"/>
              </a:rPr>
              <a:t> the quality of the data </a:t>
            </a:r>
            <a:r>
              <a:rPr lang="en-US" sz="1200" b="0" i="0" u="none" strike="noStrike" kern="1200" baseline="0" dirty="0" smtClean="0">
                <a:solidFill>
                  <a:schemeClr val="tx1"/>
                </a:solidFill>
                <a:latin typeface="+mn-lt"/>
                <a:ea typeface="+mn-ea"/>
                <a:cs typeface="+mn-cs"/>
              </a:rPr>
              <a:t>already </a:t>
            </a:r>
            <a:r>
              <a:rPr lang="en-US" sz="1200" b="1" i="0" u="none" strike="noStrike" kern="1200" baseline="0" dirty="0" smtClean="0">
                <a:solidFill>
                  <a:schemeClr val="tx1"/>
                </a:solidFill>
                <a:latin typeface="+mn-lt"/>
                <a:ea typeface="+mn-ea"/>
                <a:cs typeface="+mn-cs"/>
              </a:rPr>
              <a:t>stored in the database</a:t>
            </a:r>
            <a:r>
              <a:rPr lang="en-US" sz="1200" b="0" i="0" u="none" strike="noStrike" kern="1200" baseline="0" dirty="0" smtClean="0">
                <a:solidFill>
                  <a:schemeClr val="tx1"/>
                </a:solidFill>
                <a:latin typeface="+mn-lt"/>
                <a:ea typeface="+mn-ea"/>
                <a:cs typeface="+mn-cs"/>
              </a:rPr>
              <a:t>. Users (or power users) can then be </a:t>
            </a:r>
            <a:r>
              <a:rPr lang="en-US" sz="1200" b="1" i="0" u="none" strike="noStrike" kern="1200" baseline="0" dirty="0" smtClean="0">
                <a:solidFill>
                  <a:schemeClr val="tx1"/>
                </a:solidFill>
                <a:latin typeface="+mn-lt"/>
                <a:ea typeface="+mn-ea"/>
                <a:cs typeface="+mn-cs"/>
              </a:rPr>
              <a:t>informed about any problems </a:t>
            </a:r>
            <a:r>
              <a:rPr lang="en-US" sz="1200" b="0" i="0" u="none" strike="noStrike" kern="1200" baseline="0" dirty="0" smtClean="0">
                <a:solidFill>
                  <a:schemeClr val="tx1"/>
                </a:solidFill>
                <a:latin typeface="+mn-lt"/>
                <a:ea typeface="+mn-ea"/>
                <a:cs typeface="+mn-cs"/>
              </a:rPr>
              <a:t>and </a:t>
            </a:r>
            <a:r>
              <a:rPr lang="en-US" sz="1200" b="1" i="0" u="none" strike="noStrike" kern="1200" baseline="0" dirty="0" smtClean="0">
                <a:solidFill>
                  <a:schemeClr val="tx1"/>
                </a:solidFill>
                <a:latin typeface="+mn-lt"/>
                <a:ea typeface="+mn-ea"/>
                <a:cs typeface="+mn-cs"/>
              </a:rPr>
              <a:t>take actions to deal with them</a:t>
            </a:r>
            <a:r>
              <a:rPr lang="en-US" sz="1200" b="0" i="0" u="none" strike="noStrike" kern="1200" baseline="0" dirty="0" smtClean="0">
                <a:solidFill>
                  <a:schemeClr val="tx1"/>
                </a:solidFill>
                <a:latin typeface="+mn-lt"/>
                <a:ea typeface="+mn-ea"/>
                <a:cs typeface="+mn-cs"/>
              </a:rPr>
              <a:t>. Such an analysis is related to DQ assurance or </a:t>
            </a:r>
            <a:r>
              <a:rPr lang="en-US" sz="1200" b="1" i="0" u="none" strike="noStrike" kern="1200" baseline="0" dirty="0" smtClean="0">
                <a:solidFill>
                  <a:schemeClr val="tx1"/>
                </a:solidFill>
                <a:latin typeface="+mn-lt"/>
                <a:ea typeface="+mn-ea"/>
                <a:cs typeface="+mn-cs"/>
              </a:rPr>
              <a:t>data cleaning</a:t>
            </a:r>
            <a:r>
              <a:rPr lang="en-US" sz="1200" b="0" i="0" u="none" strike="noStrike" kern="1200" baseline="0" dirty="0" smtClean="0">
                <a:solidFill>
                  <a:schemeClr val="tx1"/>
                </a:solidFill>
                <a:latin typeface="+mn-lt"/>
                <a:ea typeface="+mn-ea"/>
                <a:cs typeface="+mn-cs"/>
              </a:rPr>
              <a:t> which is concerned with the </a:t>
            </a:r>
            <a:r>
              <a:rPr lang="en-US" sz="1200" b="1" i="0" u="none" strike="noStrike" kern="1200" baseline="0" dirty="0" smtClean="0">
                <a:solidFill>
                  <a:schemeClr val="tx1"/>
                </a:solidFill>
                <a:latin typeface="+mn-lt"/>
                <a:ea typeface="+mn-ea"/>
                <a:cs typeface="+mn-cs"/>
              </a:rPr>
              <a:t>correction and improvement of data in databases</a:t>
            </a:r>
            <a:r>
              <a:rPr lang="en-US" sz="1200" b="0" i="0" u="none" strike="noStrike" kern="1200" baseline="0" dirty="0" smtClean="0">
                <a:solidFill>
                  <a:schemeClr val="tx1"/>
                </a:solidFill>
                <a:latin typeface="+mn-lt"/>
                <a:ea typeface="+mn-ea"/>
                <a:cs typeface="+mn-cs"/>
              </a:rPr>
              <a:t>.</a:t>
            </a:r>
          </a:p>
        </p:txBody>
      </p:sp>
      <p:sp>
        <p:nvSpPr>
          <p:cNvPr id="4" name="Slide Number Placeholder 3"/>
          <p:cNvSpPr>
            <a:spLocks noGrp="1"/>
          </p:cNvSpPr>
          <p:nvPr>
            <p:ph type="sldNum" sz="quarter" idx="10"/>
          </p:nvPr>
        </p:nvSpPr>
        <p:spPr/>
        <p:txBody>
          <a:bodyPr/>
          <a:lstStyle/>
          <a:p>
            <a:fld id="{6B90941E-EE54-43A6-9085-868B59D4BA06}" type="slidenum">
              <a:rPr lang="en-US" smtClean="0"/>
              <a:t>6</a:t>
            </a:fld>
            <a:endParaRPr lang="en-US"/>
          </a:p>
        </p:txBody>
      </p:sp>
    </p:spTree>
    <p:extLst>
      <p:ext uri="{BB962C8B-B14F-4D97-AF65-F5344CB8AC3E}">
        <p14:creationId xmlns:p14="http://schemas.microsoft.com/office/powerpoint/2010/main" val="21672135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For </a:t>
            </a:r>
            <a:r>
              <a:rPr lang="en-US" sz="1200" b="1" i="0" u="none" strike="noStrike" kern="1200" baseline="0" dirty="0" smtClean="0">
                <a:solidFill>
                  <a:schemeClr val="tx1"/>
                </a:solidFill>
                <a:latin typeface="+mn-lt"/>
                <a:ea typeface="+mn-ea"/>
                <a:cs typeface="+mn-cs"/>
              </a:rPr>
              <a:t>both types </a:t>
            </a:r>
            <a:r>
              <a:rPr lang="en-US" sz="1200" b="0" i="0" u="none" strike="noStrike" kern="1200" baseline="0" dirty="0" smtClean="0">
                <a:solidFill>
                  <a:schemeClr val="tx1"/>
                </a:solidFill>
                <a:latin typeface="+mn-lt"/>
                <a:ea typeface="+mn-ea"/>
                <a:cs typeface="+mn-cs"/>
              </a:rPr>
              <a:t>of validation it is necessary to </a:t>
            </a:r>
            <a:r>
              <a:rPr lang="en-US" sz="1200" b="1" i="0" u="none" strike="noStrike" kern="1200" baseline="0" dirty="0" smtClean="0">
                <a:solidFill>
                  <a:schemeClr val="tx1"/>
                </a:solidFill>
                <a:latin typeface="+mn-lt"/>
                <a:ea typeface="+mn-ea"/>
                <a:cs typeface="+mn-cs"/>
              </a:rPr>
              <a:t>give feedback to the user </a:t>
            </a:r>
            <a:r>
              <a:rPr lang="en-US" sz="1200" b="0" i="0" u="none" strike="noStrike" kern="1200" baseline="0" dirty="0" smtClean="0">
                <a:solidFill>
                  <a:schemeClr val="tx1"/>
                </a:solidFill>
                <a:latin typeface="+mn-lt"/>
                <a:ea typeface="+mn-ea"/>
                <a:cs typeface="+mn-cs"/>
              </a:rPr>
              <a:t>to enable the user to correct the data. We </a:t>
            </a:r>
            <a:r>
              <a:rPr lang="en-US" sz="1200" b="1" i="0" u="none" strike="noStrike" kern="1200" baseline="0" dirty="0" smtClean="0">
                <a:solidFill>
                  <a:schemeClr val="tx1"/>
                </a:solidFill>
                <a:latin typeface="+mn-lt"/>
                <a:ea typeface="+mn-ea"/>
                <a:cs typeface="+mn-cs"/>
              </a:rPr>
              <a:t>introduce</a:t>
            </a:r>
            <a:r>
              <a:rPr lang="en-US" sz="1200" b="0" i="0" u="none" strike="noStrike" kern="1200" baseline="0" dirty="0" smtClean="0">
                <a:solidFill>
                  <a:schemeClr val="tx1"/>
                </a:solidFill>
                <a:latin typeface="+mn-lt"/>
                <a:ea typeface="+mn-ea"/>
                <a:cs typeface="+mn-cs"/>
              </a:rPr>
              <a:t> </a:t>
            </a:r>
            <a:r>
              <a:rPr lang="en-US" sz="1200" b="1" i="0" u="none" strike="noStrike" kern="1200" baseline="0" dirty="0" smtClean="0">
                <a:solidFill>
                  <a:schemeClr val="tx1"/>
                </a:solidFill>
                <a:latin typeface="+mn-lt"/>
                <a:ea typeface="+mn-ea"/>
                <a:cs typeface="+mn-cs"/>
              </a:rPr>
              <a:t>two types </a:t>
            </a:r>
            <a:r>
              <a:rPr lang="en-US" sz="1200" b="0" i="0" u="none" strike="noStrike" kern="1200" baseline="0" dirty="0" smtClean="0">
                <a:solidFill>
                  <a:schemeClr val="tx1"/>
                </a:solidFill>
                <a:latin typeface="+mn-lt"/>
                <a:ea typeface="+mn-ea"/>
                <a:cs typeface="+mn-cs"/>
              </a:rPr>
              <a:t>of feedback to distinguish between </a:t>
            </a:r>
            <a:r>
              <a:rPr lang="en-US" sz="1200" b="1" i="0" u="none" strike="noStrike" kern="1200" baseline="0" dirty="0" smtClean="0">
                <a:solidFill>
                  <a:schemeClr val="tx1"/>
                </a:solidFill>
                <a:latin typeface="+mn-lt"/>
                <a:ea typeface="+mn-ea"/>
                <a:cs typeface="+mn-cs"/>
              </a:rPr>
              <a:t>direct feedback on individual entities </a:t>
            </a:r>
            <a:r>
              <a:rPr lang="en-US" sz="1200" b="0" i="0" u="none" strike="noStrike" kern="1200" baseline="0" dirty="0" smtClean="0">
                <a:solidFill>
                  <a:schemeClr val="tx1"/>
                </a:solidFill>
                <a:latin typeface="+mn-lt"/>
                <a:ea typeface="+mn-ea"/>
                <a:cs typeface="+mn-cs"/>
              </a:rPr>
              <a:t>given during data input and </a:t>
            </a:r>
            <a:r>
              <a:rPr lang="en-US" sz="1200" b="1" i="0" u="none" strike="noStrike" kern="1200" baseline="0" dirty="0" smtClean="0">
                <a:solidFill>
                  <a:schemeClr val="tx1"/>
                </a:solidFill>
                <a:latin typeface="+mn-lt"/>
                <a:ea typeface="+mn-ea"/>
                <a:cs typeface="+mn-cs"/>
              </a:rPr>
              <a:t>feedback resulting from an analysis </a:t>
            </a:r>
            <a:r>
              <a:rPr lang="en-US" sz="1200" b="0" i="0" u="none" strike="noStrike" kern="1200" baseline="0" dirty="0" smtClean="0">
                <a:solidFill>
                  <a:schemeClr val="tx1"/>
                </a:solidFill>
                <a:latin typeface="+mn-lt"/>
                <a:ea typeface="+mn-ea"/>
                <a:cs typeface="+mn-cs"/>
              </a:rPr>
              <a:t>of the database. We refer to the former as </a:t>
            </a:r>
            <a:r>
              <a:rPr lang="en-US" sz="1200" b="1" i="0" u="none" strike="noStrike" kern="1200" baseline="0" dirty="0" smtClean="0">
                <a:solidFill>
                  <a:schemeClr val="tx1"/>
                </a:solidFill>
                <a:latin typeface="+mn-lt"/>
                <a:ea typeface="+mn-ea"/>
                <a:cs typeface="+mn-cs"/>
              </a:rPr>
              <a:t>Data Quality Input Feedback (DQIF) </a:t>
            </a:r>
            <a:r>
              <a:rPr lang="en-US" sz="1200" b="0" i="0" u="none" strike="noStrike" kern="1200" baseline="0" dirty="0" smtClean="0">
                <a:solidFill>
                  <a:schemeClr val="tx1"/>
                </a:solidFill>
                <a:latin typeface="+mn-lt"/>
                <a:ea typeface="+mn-ea"/>
                <a:cs typeface="+mn-cs"/>
              </a:rPr>
              <a:t>and the latter as </a:t>
            </a:r>
            <a:r>
              <a:rPr lang="en-US" sz="1200" b="1" i="0" u="none" strike="noStrike" kern="1200" baseline="0" dirty="0" smtClean="0">
                <a:solidFill>
                  <a:schemeClr val="tx1"/>
                </a:solidFill>
                <a:latin typeface="+mn-lt"/>
                <a:ea typeface="+mn-ea"/>
                <a:cs typeface="+mn-cs"/>
              </a:rPr>
              <a:t>Data Quality Analysis Feedback (DQAF)</a:t>
            </a:r>
            <a:r>
              <a:rPr lang="en-US" sz="1200" b="0" i="0" u="none" strike="noStrike" kern="1200" baseline="0" dirty="0" smtClean="0">
                <a:solidFill>
                  <a:schemeClr val="tx1"/>
                </a:solidFill>
                <a:latin typeface="+mn-lt"/>
                <a:ea typeface="+mn-ea"/>
                <a:cs typeface="+mn-cs"/>
              </a:rPr>
              <a:t>.</a:t>
            </a:r>
          </a:p>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6B90941E-EE54-43A6-9085-868B59D4BA06}" type="slidenum">
              <a:rPr lang="en-US" smtClean="0"/>
              <a:t>7</a:t>
            </a:fld>
            <a:endParaRPr lang="en-US"/>
          </a:p>
        </p:txBody>
      </p:sp>
    </p:spTree>
    <p:extLst>
      <p:ext uri="{BB962C8B-B14F-4D97-AF65-F5344CB8AC3E}">
        <p14:creationId xmlns:p14="http://schemas.microsoft.com/office/powerpoint/2010/main" val="40328826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Based on the results of the analysis in the previous work, we integrated enhanced functionality for defining, validating, measuring and </a:t>
            </a:r>
            <a:r>
              <a:rPr lang="en-US" sz="1200" b="0" i="0" u="none" strike="noStrike" kern="1200" baseline="0" dirty="0" err="1" smtClean="0">
                <a:solidFill>
                  <a:schemeClr val="tx1"/>
                </a:solidFill>
                <a:latin typeface="+mn-lt"/>
                <a:ea typeface="+mn-ea"/>
                <a:cs typeface="+mn-cs"/>
              </a:rPr>
              <a:t>visualising</a:t>
            </a:r>
            <a:r>
              <a:rPr lang="en-US" sz="1200" b="0" i="0" u="none" strike="noStrike" kern="1200" baseline="0" dirty="0" smtClean="0">
                <a:solidFill>
                  <a:schemeClr val="tx1"/>
                </a:solidFill>
                <a:latin typeface="+mn-lt"/>
                <a:ea typeface="+mn-ea"/>
                <a:cs typeface="+mn-cs"/>
              </a:rPr>
              <a:t> DQ into the application FoodCASE which is a system that is used for instance for managing the Swiss Food Composition Database (SFCD).</a:t>
            </a:r>
          </a:p>
          <a:p>
            <a:endParaRPr lang="de-CH"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Based on constraint definitions, FoodCASE provides the measurements, calculations and </a:t>
            </a:r>
            <a:r>
              <a:rPr lang="en-US" sz="1200" b="0" i="0" u="none" strike="noStrike" kern="1200" baseline="0" dirty="0" err="1" smtClean="0">
                <a:solidFill>
                  <a:schemeClr val="tx1"/>
                </a:solidFill>
                <a:latin typeface="+mn-lt"/>
                <a:ea typeface="+mn-ea"/>
                <a:cs typeface="+mn-cs"/>
              </a:rPr>
              <a:t>visualisation</a:t>
            </a:r>
            <a:r>
              <a:rPr lang="en-US" sz="1200" b="0" i="0" u="none" strike="noStrike" kern="1200" baseline="0" dirty="0" smtClean="0">
                <a:solidFill>
                  <a:schemeClr val="tx1"/>
                </a:solidFill>
                <a:latin typeface="+mn-lt"/>
                <a:ea typeface="+mn-ea"/>
                <a:cs typeface="+mn-cs"/>
              </a:rPr>
              <a:t> components for </a:t>
            </a:r>
            <a:r>
              <a:rPr lang="en-US" sz="1200" b="0" i="0" u="none" strike="noStrike" kern="1200" baseline="0" dirty="0" err="1" smtClean="0">
                <a:solidFill>
                  <a:schemeClr val="tx1"/>
                </a:solidFill>
                <a:latin typeface="+mn-lt"/>
                <a:ea typeface="+mn-ea"/>
                <a:cs typeface="+mn-cs"/>
              </a:rPr>
              <a:t>visualising</a:t>
            </a:r>
            <a:r>
              <a:rPr lang="en-US" sz="1200" b="0" i="0" u="none" strike="noStrike" kern="1200" baseline="0" dirty="0" smtClean="0">
                <a:solidFill>
                  <a:schemeClr val="tx1"/>
                </a:solidFill>
                <a:latin typeface="+mn-lt"/>
                <a:ea typeface="+mn-ea"/>
                <a:cs typeface="+mn-cs"/>
              </a:rPr>
              <a:t> DQ and helps users monitor constraints and DQ. The concept and implementation includes the validation and feedback for both DQIF and DQAF.</a:t>
            </a:r>
          </a:p>
          <a:p>
            <a:endParaRPr lang="de-CH"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Our DQ framework is general and application developers can define their own DQ measurements and configure customised DQ feedback. We identified 156 DQ requirements specific to the food science domain which are validated in FoodCASE and to which the end user gets DQ feedback.</a:t>
            </a:r>
          </a:p>
          <a:p>
            <a:endParaRPr lang="de-CH"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In the following slides, we provided details of the DQ analysis toolkit and report on an evaluation of what and how DQ feedback is given to users.</a:t>
            </a:r>
          </a:p>
        </p:txBody>
      </p:sp>
      <p:sp>
        <p:nvSpPr>
          <p:cNvPr id="4" name="Slide Number Placeholder 3"/>
          <p:cNvSpPr>
            <a:spLocks noGrp="1"/>
          </p:cNvSpPr>
          <p:nvPr>
            <p:ph type="sldNum" sz="quarter" idx="10"/>
          </p:nvPr>
        </p:nvSpPr>
        <p:spPr/>
        <p:txBody>
          <a:bodyPr/>
          <a:lstStyle/>
          <a:p>
            <a:fld id="{6B90941E-EE54-43A6-9085-868B59D4BA06}" type="slidenum">
              <a:rPr lang="en-US" smtClean="0"/>
              <a:t>8</a:t>
            </a:fld>
            <a:endParaRPr lang="en-US"/>
          </a:p>
        </p:txBody>
      </p:sp>
    </p:spTree>
    <p:extLst>
      <p:ext uri="{BB962C8B-B14F-4D97-AF65-F5344CB8AC3E}">
        <p14:creationId xmlns:p14="http://schemas.microsoft.com/office/powerpoint/2010/main" val="11261958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Based on Requirement-Oriented Data Quality Model (RODQ).</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Our DQ analysis toolkit is based on the concept of a Requirement-Oriented Data Quality Model (RODQ).</a:t>
            </a:r>
          </a:p>
          <a:p>
            <a:endParaRPr lang="de-CH"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central element of an RODQ model is the DQ Requirements (DQRs) where we distinguish three types of DQRs:</a:t>
            </a:r>
          </a:p>
          <a:p>
            <a:endParaRPr lang="de-CH"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 A hard constraint (HC) is a DQR which absolutely must be fulfilled. If a HC is violated, the data is invalid and cannot be used. Therefore, the system should enforce HCs and not allow input data to be stored unless all HCs are satisfied.</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 A soft constraint (SC) is a DQR which is highly recommended to be fulfilled. If a SC is not satisfied, DQ decreases. However, it might not always be possible to adhere to all SCs. Hence, they cannot be enforced by the system.</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 An indicator is a property that can be used to estimate DQ, rather than a constraint that can be clearly satisfied or not. A typical example is the age of the data. If the data is old, it is likely to be outdated, but it is still possible that it is correct.</a:t>
            </a:r>
          </a:p>
          <a:p>
            <a:endParaRPr lang="de-CH" sz="1200" b="0" i="0" u="none" strike="noStrike" kern="1200" baseline="0" dirty="0" smtClean="0">
              <a:solidFill>
                <a:schemeClr val="tx1"/>
              </a:solidFill>
              <a:latin typeface="+mn-lt"/>
              <a:ea typeface="+mn-ea"/>
              <a:cs typeface="+mn-cs"/>
            </a:endParaRPr>
          </a:p>
          <a:p>
            <a:r>
              <a:rPr lang="de-CH" sz="1200" b="0" i="0" u="none" strike="noStrike" kern="1200" baseline="0" dirty="0" smtClean="0">
                <a:solidFill>
                  <a:schemeClr val="tx1"/>
                </a:solidFill>
                <a:latin typeface="+mn-lt"/>
                <a:ea typeface="+mn-ea"/>
                <a:cs typeface="+mn-cs"/>
              </a:rPr>
              <a:t>Alternative: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Our approach distinguishes </a:t>
            </a:r>
            <a:r>
              <a:rPr lang="en-US" sz="1200" b="1" dirty="0" smtClean="0"/>
              <a:t>two types </a:t>
            </a:r>
            <a:r>
              <a:rPr lang="en-US" sz="1200" dirty="0" smtClean="0"/>
              <a:t>of constraints: hard constraints and soft constraints. </a:t>
            </a:r>
            <a:r>
              <a:rPr lang="en-US" sz="1200" i="1" dirty="0" smtClean="0"/>
              <a:t>Hard constraints </a:t>
            </a:r>
            <a:r>
              <a:rPr lang="en-US" sz="1200" dirty="0" smtClean="0"/>
              <a:t>such as </a:t>
            </a:r>
            <a:r>
              <a:rPr lang="en-US" sz="1200" b="1" dirty="0" smtClean="0"/>
              <a:t>integrity</a:t>
            </a:r>
            <a:r>
              <a:rPr lang="en-US" sz="1200" dirty="0" smtClean="0"/>
              <a:t> constraints are </a:t>
            </a:r>
            <a:r>
              <a:rPr lang="en-US" sz="1200" b="1" dirty="0" smtClean="0"/>
              <a:t>necessary</a:t>
            </a:r>
            <a:r>
              <a:rPr lang="en-US" sz="1200" dirty="0" smtClean="0"/>
              <a:t> </a:t>
            </a:r>
            <a:r>
              <a:rPr lang="en-US" sz="1200" b="1" dirty="0" smtClean="0"/>
              <a:t>conditions</a:t>
            </a:r>
            <a:r>
              <a:rPr lang="en-US" sz="1200" dirty="0" smtClean="0"/>
              <a:t> that data has to fulfil to be valid. If a hard constraint is violated, data quality is </a:t>
            </a:r>
            <a:r>
              <a:rPr lang="en-US" sz="1200" b="1" dirty="0" smtClean="0"/>
              <a:t>deficient</a:t>
            </a:r>
            <a:r>
              <a:rPr lang="en-US" sz="1200" dirty="0" smtClean="0"/>
              <a:t>. For example, a hard constraint could specify that an attribute value for </a:t>
            </a:r>
            <a:r>
              <a:rPr lang="en-US" sz="1200" b="1" dirty="0" smtClean="0"/>
              <a:t>email</a:t>
            </a:r>
            <a:r>
              <a:rPr lang="en-US" sz="1200" dirty="0" smtClean="0"/>
              <a:t> address has to contain an @ in order to be valid. To offer more </a:t>
            </a:r>
            <a:r>
              <a:rPr lang="en-US" sz="1200" b="1" dirty="0" smtClean="0"/>
              <a:t>flexibility</a:t>
            </a:r>
            <a:r>
              <a:rPr lang="en-US" sz="1200" dirty="0" smtClean="0"/>
              <a:t>, </a:t>
            </a:r>
            <a:r>
              <a:rPr lang="en-US" sz="1200" i="1" dirty="0" smtClean="0"/>
              <a:t>soft constraints </a:t>
            </a:r>
            <a:r>
              <a:rPr lang="en-US" sz="1200" dirty="0" smtClean="0"/>
              <a:t>are constraints that are validated in a </a:t>
            </a:r>
            <a:r>
              <a:rPr lang="en-US" sz="1200" b="1" dirty="0" smtClean="0"/>
              <a:t>more relaxed way</a:t>
            </a:r>
            <a:r>
              <a:rPr lang="en-US" sz="1200" dirty="0" smtClean="0"/>
              <a:t> compared to hard constraints. They could also be seen as </a:t>
            </a:r>
            <a:r>
              <a:rPr lang="en-US" sz="1200" b="1" dirty="0" smtClean="0"/>
              <a:t>recommendations</a:t>
            </a:r>
            <a:r>
              <a:rPr lang="en-US" sz="1200" dirty="0" smtClean="0"/>
              <a:t> since they are not just valid or invalid, but rather </a:t>
            </a:r>
            <a:r>
              <a:rPr lang="en-US" sz="1200" b="1" dirty="0" smtClean="0"/>
              <a:t>increase or decrease </a:t>
            </a:r>
            <a:r>
              <a:rPr lang="en-US" sz="1200" dirty="0" smtClean="0"/>
              <a:t>data quality. For example, an attribute description could be recommended to be longer than </a:t>
            </a:r>
            <a:r>
              <a:rPr lang="en-US" sz="1200" b="1" dirty="0" smtClean="0"/>
              <a:t>30 characters </a:t>
            </a:r>
            <a:r>
              <a:rPr lang="en-US" sz="1200" dirty="0" smtClean="0"/>
              <a:t>to increase data quality. Another example is the </a:t>
            </a:r>
            <a:r>
              <a:rPr lang="en-US" sz="1200" b="1" dirty="0" smtClean="0"/>
              <a:t>age of data</a:t>
            </a:r>
            <a:r>
              <a:rPr lang="en-US" sz="1200" dirty="0" smtClean="0"/>
              <a:t>, which could indicate that data is outdated. Violations of soft constraints do not lead to errors, but the user is instead informed of possible data quality deficiencies.</a:t>
            </a:r>
            <a:endParaRPr lang="en-US" dirty="0" smtClean="0"/>
          </a:p>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6B90941E-EE54-43A6-9085-868B59D4BA06}" type="slidenum">
              <a:rPr lang="en-US" smtClean="0"/>
              <a:t>9</a:t>
            </a:fld>
            <a:endParaRPr lang="en-US"/>
          </a:p>
        </p:txBody>
      </p:sp>
    </p:spTree>
    <p:extLst>
      <p:ext uri="{BB962C8B-B14F-4D97-AF65-F5344CB8AC3E}">
        <p14:creationId xmlns:p14="http://schemas.microsoft.com/office/powerpoint/2010/main" val="18478929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As already introduced, we distinguish between DQIF and DQAF. Both make use of the DQRs defined in the information system. DQIF is only concerned with the DQRs of the input data entity which can include relations to other entities whereas DQAF analyses all DQRs in the information system.</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For each type, we will present an example from the FoodCASE system and describe briefly how feedback is given to the user.</a:t>
            </a:r>
          </a:p>
          <a:p>
            <a:endParaRPr lang="de-CH" sz="1200" b="0" i="0" u="none" strike="noStrike" kern="1200" baseline="0" dirty="0" smtClean="0">
              <a:solidFill>
                <a:schemeClr val="tx1"/>
              </a:solidFill>
              <a:latin typeface="+mn-lt"/>
              <a:ea typeface="+mn-ea"/>
              <a:cs typeface="+mn-cs"/>
            </a:endParaRPr>
          </a:p>
          <a:p>
            <a:r>
              <a:rPr lang="de-CH" sz="1200" b="0" i="0" u="none" strike="noStrike" kern="1200" baseline="0" dirty="0" smtClean="0">
                <a:solidFill>
                  <a:schemeClr val="tx1"/>
                </a:solidFill>
                <a:latin typeface="+mn-lt"/>
                <a:ea typeface="+mn-ea"/>
                <a:cs typeface="+mn-cs"/>
              </a:rPr>
              <a:t>We start here with the DQIF, where this figure </a:t>
            </a:r>
            <a:r>
              <a:rPr lang="en-US" sz="1200" b="0" i="0" u="none" strike="noStrike" kern="1200" baseline="0" dirty="0" smtClean="0">
                <a:solidFill>
                  <a:schemeClr val="tx1"/>
                </a:solidFill>
                <a:latin typeface="+mn-lt"/>
                <a:ea typeface="+mn-ea"/>
                <a:cs typeface="+mn-cs"/>
              </a:rPr>
              <a:t>shows an example of the DQIF for a food entity.</a:t>
            </a:r>
          </a:p>
          <a:p>
            <a:r>
              <a:rPr lang="en-US" sz="1200" b="0" i="0" u="none" strike="noStrike" kern="1200" baseline="0" dirty="0" smtClean="0">
                <a:solidFill>
                  <a:schemeClr val="tx1"/>
                </a:solidFill>
                <a:latin typeface="+mn-lt"/>
                <a:ea typeface="+mn-ea"/>
                <a:cs typeface="+mn-cs"/>
              </a:rPr>
              <a:t>On every screen where data can be edited, there exists a DQ evaluation panel at the bottom. This panel lists all problems of the current data record.</a:t>
            </a:r>
          </a:p>
          <a:p>
            <a:r>
              <a:rPr lang="en-US" sz="1200" b="0" i="0" u="none" strike="noStrike" kern="1200" baseline="0" dirty="0" smtClean="0">
                <a:solidFill>
                  <a:schemeClr val="tx1"/>
                </a:solidFill>
                <a:latin typeface="+mn-lt"/>
                <a:ea typeface="+mn-ea"/>
                <a:cs typeface="+mn-cs"/>
              </a:rPr>
              <a:t>Problems are divided into two categories: errors and warnings. Errors correspond to the violation of HCs and are displayed on the panel in red: If any are present, the data cannot be saved. Warnings corresponding to the violation of SCs or indicators are displayed on the panel in orange. No additional background </a:t>
            </a:r>
            <a:r>
              <a:rPr lang="en-US" sz="1200" b="0" i="0" u="none" strike="noStrike" kern="1200" baseline="0" dirty="0" err="1" smtClean="0">
                <a:solidFill>
                  <a:schemeClr val="tx1"/>
                </a:solidFill>
                <a:latin typeface="+mn-lt"/>
                <a:ea typeface="+mn-ea"/>
                <a:cs typeface="+mn-cs"/>
              </a:rPr>
              <a:t>colour</a:t>
            </a:r>
            <a:r>
              <a:rPr lang="en-US" sz="1200" b="0" i="0" u="none" strike="noStrike" kern="1200" baseline="0" dirty="0" smtClean="0">
                <a:solidFill>
                  <a:schemeClr val="tx1"/>
                </a:solidFill>
                <a:latin typeface="+mn-lt"/>
                <a:ea typeface="+mn-ea"/>
                <a:cs typeface="+mn-cs"/>
              </a:rPr>
              <a:t> change is triggered for warnings.</a:t>
            </a:r>
          </a:p>
          <a:p>
            <a:endParaRPr lang="de-CH"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Concerning the where, how and when of giving feedback, we decided to give all textual feedback in a single location below the input area with the </a:t>
            </a:r>
            <a:r>
              <a:rPr lang="en-US" sz="1200" b="0" i="0" u="none" strike="noStrike" kern="1200" baseline="0" dirty="0" err="1" smtClean="0">
                <a:solidFill>
                  <a:schemeClr val="tx1"/>
                </a:solidFill>
                <a:latin typeface="+mn-lt"/>
                <a:ea typeface="+mn-ea"/>
                <a:cs typeface="+mn-cs"/>
              </a:rPr>
              <a:t>colouring</a:t>
            </a:r>
            <a:r>
              <a:rPr lang="en-US" sz="1200" b="0" i="0" u="none" strike="noStrike" kern="1200" baseline="0" dirty="0" smtClean="0">
                <a:solidFill>
                  <a:schemeClr val="tx1"/>
                </a:solidFill>
                <a:latin typeface="+mn-lt"/>
                <a:ea typeface="+mn-ea"/>
                <a:cs typeface="+mn-cs"/>
              </a:rPr>
              <a:t> indicating the severity of the problems. We only use the evaluation panel for textual feedback since the error and warning messages are often rather long and it would be difficult to show an abbreviation close to the appropriate field with such a high density of information and UI components as in FoodCASE. We also indicate where HCs have been violated by changing the background </a:t>
            </a:r>
            <a:r>
              <a:rPr lang="en-US" sz="1200" b="0" i="0" u="none" strike="noStrike" kern="1200" baseline="0" dirty="0" err="1" smtClean="0">
                <a:solidFill>
                  <a:schemeClr val="tx1"/>
                </a:solidFill>
                <a:latin typeface="+mn-lt"/>
                <a:ea typeface="+mn-ea"/>
                <a:cs typeface="+mn-cs"/>
              </a:rPr>
              <a:t>colour</a:t>
            </a:r>
            <a:r>
              <a:rPr lang="en-US" sz="1200" b="0" i="0" u="none" strike="noStrike" kern="1200" baseline="0" dirty="0" smtClean="0">
                <a:solidFill>
                  <a:schemeClr val="tx1"/>
                </a:solidFill>
                <a:latin typeface="+mn-lt"/>
                <a:ea typeface="+mn-ea"/>
                <a:cs typeface="+mn-cs"/>
              </a:rPr>
              <a:t> of appropriate fields. This is only done for HCs to keep the </a:t>
            </a:r>
            <a:r>
              <a:rPr lang="en-US" sz="1200" b="0" i="0" u="none" strike="noStrike" kern="1200" baseline="0" dirty="0" err="1" smtClean="0">
                <a:solidFill>
                  <a:schemeClr val="tx1"/>
                </a:solidFill>
                <a:latin typeface="+mn-lt"/>
                <a:ea typeface="+mn-ea"/>
                <a:cs typeface="+mn-cs"/>
              </a:rPr>
              <a:t>colouring</a:t>
            </a:r>
            <a:r>
              <a:rPr lang="en-US" sz="1200" b="0" i="0" u="none" strike="noStrike" kern="1200" baseline="0" dirty="0" smtClean="0">
                <a:solidFill>
                  <a:schemeClr val="tx1"/>
                </a:solidFill>
                <a:latin typeface="+mn-lt"/>
                <a:ea typeface="+mn-ea"/>
                <a:cs typeface="+mn-cs"/>
              </a:rPr>
              <a:t> within the input area to a minimum. The validation is triggered when the focus is moved from a field and consequently feedback is given immediately on data input for single components in the input area. We do not check the input as the user is entering data since we wanted to reduce the client server communication for performance reasons. The DQ evaluation panel also shows hints for how problems can be repaired if this information has been provided with the appropriate DQR.</a:t>
            </a:r>
          </a:p>
        </p:txBody>
      </p:sp>
      <p:sp>
        <p:nvSpPr>
          <p:cNvPr id="4" name="Slide Number Placeholder 3"/>
          <p:cNvSpPr>
            <a:spLocks noGrp="1"/>
          </p:cNvSpPr>
          <p:nvPr>
            <p:ph type="sldNum" sz="quarter" idx="10"/>
          </p:nvPr>
        </p:nvSpPr>
        <p:spPr/>
        <p:txBody>
          <a:bodyPr/>
          <a:lstStyle/>
          <a:p>
            <a:fld id="{6B90941E-EE54-43A6-9085-868B59D4BA06}" type="slidenum">
              <a:rPr lang="en-US" smtClean="0"/>
              <a:t>10</a:t>
            </a:fld>
            <a:endParaRPr lang="en-US"/>
          </a:p>
        </p:txBody>
      </p:sp>
    </p:spTree>
    <p:extLst>
      <p:ext uri="{BB962C8B-B14F-4D97-AF65-F5344CB8AC3E}">
        <p14:creationId xmlns:p14="http://schemas.microsoft.com/office/powerpoint/2010/main" val="23512903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For the DQAF, our DQ analysis toolkit first runs a DQ assessment where all relevant data is fetched from the database, all DQRs checked, the presentation of the DQ prepared and the results stored in the database for later analysis. Thus, it can be considered as a snapshot of the current DQ in the system. A DQ assessment can be triggered manually by the system administrator or automatically by a timer. Upon completion, a variety of different charts and tables support the user in judging where action is needed.</a:t>
            </a:r>
          </a:p>
        </p:txBody>
      </p:sp>
      <p:sp>
        <p:nvSpPr>
          <p:cNvPr id="4" name="Slide Number Placeholder 3"/>
          <p:cNvSpPr>
            <a:spLocks noGrp="1"/>
          </p:cNvSpPr>
          <p:nvPr>
            <p:ph type="sldNum" sz="quarter" idx="10"/>
          </p:nvPr>
        </p:nvSpPr>
        <p:spPr/>
        <p:txBody>
          <a:bodyPr/>
          <a:lstStyle/>
          <a:p>
            <a:fld id="{6B90941E-EE54-43A6-9085-868B59D4BA06}" type="slidenum">
              <a:rPr lang="en-US" smtClean="0"/>
              <a:t>11</a:t>
            </a:fld>
            <a:endParaRPr lang="en-US"/>
          </a:p>
        </p:txBody>
      </p:sp>
    </p:spTree>
    <p:extLst>
      <p:ext uri="{BB962C8B-B14F-4D97-AF65-F5344CB8AC3E}">
        <p14:creationId xmlns:p14="http://schemas.microsoft.com/office/powerpoint/2010/main" val="1891095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In our toolkit, every DQR is assigned a type (HC / SC / indicator) which determines how the associated DQ measures will be rendered.</a:t>
            </a:r>
          </a:p>
          <a:p>
            <a:endParaRPr lang="de-CH"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Each DQR has to map every data record in the DQ entity to a DQ value between 0.0 (worst) and 1.0 (best). If a DQR is not applicable to a certain data record, NULL may be returned.</a:t>
            </a:r>
          </a:p>
          <a:p>
            <a:endParaRPr lang="de-CH"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For example, if a database table contains data about customers, a DQR could be defined as ‘For every person, last name and first name must be provided’. Now if there is a customer for whom only the last name but not the first name is known, the DQR is only partially fulfilled. So the DQ could be defined to be 0.7 (70%) because usually the last name is more important than the first name. If a customer is not a person but a company, the DQR is not applicable, so NULL should be returned.</a:t>
            </a:r>
          </a:p>
          <a:p>
            <a:endParaRPr lang="de-CH"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Once all DQRs are gathered, similar DQRs can be grouped together. This process can be repeated recursively ending up with a DQ tree. The root node will then be a single number representing the overall DQ. Since the grouping of the DQRs may be a matter of individual taste, it is possible to define different DQ analysis trees using the same DQRs. Similarly, the importance of the DQR may be controversial. Because of this, the weight of each DQR can be specified in each tree definition independently.</a:t>
            </a:r>
          </a:p>
        </p:txBody>
      </p:sp>
      <p:sp>
        <p:nvSpPr>
          <p:cNvPr id="4" name="Slide Number Placeholder 3"/>
          <p:cNvSpPr>
            <a:spLocks noGrp="1"/>
          </p:cNvSpPr>
          <p:nvPr>
            <p:ph type="sldNum" sz="quarter" idx="10"/>
          </p:nvPr>
        </p:nvSpPr>
        <p:spPr/>
        <p:txBody>
          <a:bodyPr/>
          <a:lstStyle/>
          <a:p>
            <a:fld id="{6B90941E-EE54-43A6-9085-868B59D4BA06}" type="slidenum">
              <a:rPr lang="en-US" smtClean="0"/>
              <a:t>12</a:t>
            </a:fld>
            <a:endParaRPr lang="en-US"/>
          </a:p>
        </p:txBody>
      </p:sp>
    </p:spTree>
    <p:extLst>
      <p:ext uri="{BB962C8B-B14F-4D97-AF65-F5344CB8AC3E}">
        <p14:creationId xmlns:p14="http://schemas.microsoft.com/office/powerpoint/2010/main" val="42224156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DQ analysis toolkit provides a total of eleven different views which can be divided into two categories:</a:t>
            </a:r>
          </a:p>
          <a:p>
            <a:endParaRPr lang="en-US" sz="1200" b="0" i="0" u="none" strike="noStrike" kern="1200" baseline="0" dirty="0" smtClean="0">
              <a:solidFill>
                <a:schemeClr val="tx1"/>
              </a:solidFill>
              <a:latin typeface="+mn-lt"/>
              <a:ea typeface="+mn-ea"/>
              <a:cs typeface="+mn-cs"/>
            </a:endParaRPr>
          </a:p>
          <a:p>
            <a:pPr marL="228600" indent="-228600">
              <a:buAutoNum type="arabicParenBoth"/>
            </a:pPr>
            <a:r>
              <a:rPr lang="en-US" sz="1200" b="0" i="0" u="none" strike="noStrike" kern="1200" baseline="0" dirty="0" smtClean="0">
                <a:solidFill>
                  <a:schemeClr val="tx1"/>
                </a:solidFill>
                <a:latin typeface="+mn-lt"/>
                <a:ea typeface="+mn-ea"/>
                <a:cs typeface="+mn-cs"/>
              </a:rPr>
              <a:t>DQ views provide an overview of the DQ by visualizing the DQ of either a selected tree node and its direct children or the entire DQ tree.</a:t>
            </a:r>
          </a:p>
          <a:p>
            <a:pPr marL="228600" indent="-228600">
              <a:buAutoNum type="arabicParenBoth"/>
            </a:pPr>
            <a:endParaRPr lang="en-US" sz="1200" b="0" i="0" u="none" strike="noStrike" kern="1200" baseline="0" dirty="0" smtClean="0">
              <a:solidFill>
                <a:schemeClr val="tx1"/>
              </a:solidFill>
              <a:latin typeface="+mn-lt"/>
              <a:ea typeface="+mn-ea"/>
              <a:cs typeface="+mn-cs"/>
            </a:endParaRPr>
          </a:p>
          <a:p>
            <a:pPr marL="228600" indent="-228600">
              <a:buAutoNum type="arabicParenBoth"/>
            </a:pPr>
            <a:r>
              <a:rPr lang="en-US" sz="1200" b="0" i="0" u="none" strike="noStrike" kern="1200" baseline="0" dirty="0" smtClean="0">
                <a:solidFill>
                  <a:schemeClr val="tx1"/>
                </a:solidFill>
                <a:latin typeface="+mn-lt"/>
                <a:ea typeface="+mn-ea"/>
                <a:cs typeface="+mn-cs"/>
              </a:rPr>
              <a:t>Problem views on the other hand provide the possibility to drill down on the DQ issues and identify individual problems.</a:t>
            </a:r>
          </a:p>
          <a:p>
            <a:pPr marL="228600" indent="-228600">
              <a:buAutoNum type="arabicParenBoth"/>
            </a:pP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toolkit provides flexible means of allowing users to configure their own analysis tree definitions and analysis runs. We will only show here an example of one of the many possible </a:t>
            </a:r>
            <a:r>
              <a:rPr lang="en-US" sz="1200" b="0" i="0" u="none" strike="noStrike" kern="1200" baseline="0" dirty="0" err="1" smtClean="0">
                <a:solidFill>
                  <a:schemeClr val="tx1"/>
                </a:solidFill>
                <a:latin typeface="+mn-lt"/>
                <a:ea typeface="+mn-ea"/>
                <a:cs typeface="+mn-cs"/>
              </a:rPr>
              <a:t>visualisations</a:t>
            </a:r>
            <a:r>
              <a:rPr lang="en-US" sz="1200" b="0" i="0" u="none" strike="noStrike" kern="1200" baseline="0" dirty="0" smtClean="0">
                <a:solidFill>
                  <a:schemeClr val="tx1"/>
                </a:solidFill>
                <a:latin typeface="+mn-lt"/>
                <a:ea typeface="+mn-ea"/>
                <a:cs typeface="+mn-cs"/>
              </a:rPr>
              <a:t> where the feedback is shown as a tree.</a:t>
            </a:r>
          </a:p>
        </p:txBody>
      </p:sp>
      <p:sp>
        <p:nvSpPr>
          <p:cNvPr id="4" name="Slide Number Placeholder 3"/>
          <p:cNvSpPr>
            <a:spLocks noGrp="1"/>
          </p:cNvSpPr>
          <p:nvPr>
            <p:ph type="sldNum" sz="quarter" idx="10"/>
          </p:nvPr>
        </p:nvSpPr>
        <p:spPr/>
        <p:txBody>
          <a:bodyPr/>
          <a:lstStyle/>
          <a:p>
            <a:fld id="{6B90941E-EE54-43A6-9085-868B59D4BA06}" type="slidenum">
              <a:rPr lang="en-US" smtClean="0"/>
              <a:t>13</a:t>
            </a:fld>
            <a:endParaRPr lang="en-US"/>
          </a:p>
        </p:txBody>
      </p:sp>
    </p:spTree>
    <p:extLst>
      <p:ext uri="{BB962C8B-B14F-4D97-AF65-F5344CB8AC3E}">
        <p14:creationId xmlns:p14="http://schemas.microsoft.com/office/powerpoint/2010/main" val="20277038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DQ tree view shows the entire DQ tree with each node labelled with the mean DQ. Nodes (and edges) can be selected by clicking on them. A table will appear which shows the statistical properties of the selected node. All nodes are rendered as progress bars indicating the DQ of the criteria they represent. By default, all the DQ values in the DQ analysis toolkit are displayed as percentages.</a:t>
            </a:r>
          </a:p>
          <a:p>
            <a:endParaRPr lang="de-CH"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Tree serves as our main DQ view since it gives the best overview and navigation options.</a:t>
            </a:r>
          </a:p>
          <a:p>
            <a:endParaRPr lang="de-CH"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As an indication of the performance of the DQAF integrated in </a:t>
            </a:r>
            <a:r>
              <a:rPr lang="en-US" sz="1200" b="0" i="0" u="none" strike="noStrike" kern="1200" baseline="0" dirty="0" err="1" smtClean="0">
                <a:solidFill>
                  <a:schemeClr val="tx1"/>
                </a:solidFill>
                <a:latin typeface="+mn-lt"/>
                <a:ea typeface="+mn-ea"/>
                <a:cs typeface="+mn-cs"/>
              </a:rPr>
              <a:t>FoodCASE</a:t>
            </a:r>
            <a:r>
              <a:rPr lang="en-US" sz="1200" b="0" i="0" u="none" strike="noStrike" kern="1200" baseline="0" dirty="0" smtClean="0">
                <a:solidFill>
                  <a:schemeClr val="tx1"/>
                </a:solidFill>
                <a:latin typeface="+mn-lt"/>
                <a:ea typeface="+mn-ea"/>
                <a:cs typeface="+mn-cs"/>
              </a:rPr>
              <a:t>, the calculation of all DQ requirements represented in a complex DQ tree for the Swiss Food Composition Database, including the subsequent rendering, takes several minutes, for example a quarter hour.</a:t>
            </a:r>
          </a:p>
        </p:txBody>
      </p:sp>
      <p:sp>
        <p:nvSpPr>
          <p:cNvPr id="4" name="Slide Number Placeholder 3"/>
          <p:cNvSpPr>
            <a:spLocks noGrp="1"/>
          </p:cNvSpPr>
          <p:nvPr>
            <p:ph type="sldNum" sz="quarter" idx="10"/>
          </p:nvPr>
        </p:nvSpPr>
        <p:spPr/>
        <p:txBody>
          <a:bodyPr/>
          <a:lstStyle/>
          <a:p>
            <a:fld id="{6B90941E-EE54-43A6-9085-868B59D4BA06}" type="slidenum">
              <a:rPr lang="en-US" smtClean="0"/>
              <a:t>14</a:t>
            </a:fld>
            <a:endParaRPr lang="en-US"/>
          </a:p>
        </p:txBody>
      </p:sp>
    </p:spTree>
    <p:extLst>
      <p:ext uri="{BB962C8B-B14F-4D97-AF65-F5344CB8AC3E}">
        <p14:creationId xmlns:p14="http://schemas.microsoft.com/office/powerpoint/2010/main" val="5483745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From this overview, it is possible to drill down on the DQ issues and identify individual problems in the data. The user can switch to the problem table view which you can see in this figure.</a:t>
            </a:r>
          </a:p>
          <a:p>
            <a:endParaRPr lang="de-CH"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By double-clicking on a row, the data record is opened in the appropriate FoodCASE entity editor screen and the problem can be fixed.</a:t>
            </a:r>
          </a:p>
        </p:txBody>
      </p:sp>
      <p:sp>
        <p:nvSpPr>
          <p:cNvPr id="4" name="Slide Number Placeholder 3"/>
          <p:cNvSpPr>
            <a:spLocks noGrp="1"/>
          </p:cNvSpPr>
          <p:nvPr>
            <p:ph type="sldNum" sz="quarter" idx="10"/>
          </p:nvPr>
        </p:nvSpPr>
        <p:spPr/>
        <p:txBody>
          <a:bodyPr/>
          <a:lstStyle/>
          <a:p>
            <a:fld id="{6B90941E-EE54-43A6-9085-868B59D4BA06}" type="slidenum">
              <a:rPr lang="en-US" smtClean="0"/>
              <a:t>15</a:t>
            </a:fld>
            <a:endParaRPr lang="en-US"/>
          </a:p>
        </p:txBody>
      </p:sp>
    </p:spTree>
    <p:extLst>
      <p:ext uri="{BB962C8B-B14F-4D97-AF65-F5344CB8AC3E}">
        <p14:creationId xmlns:p14="http://schemas.microsoft.com/office/powerpoint/2010/main" val="37088028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To evaluate how the data quality (DQ) feedback of our information system is perceived by users and how it can be improved, we presented our information system </a:t>
            </a:r>
            <a:r>
              <a:rPr lang="en-US" sz="1200" b="0" i="0" u="none" strike="noStrike" kern="1200" baseline="0" dirty="0" err="1" smtClean="0">
                <a:solidFill>
                  <a:schemeClr val="tx1"/>
                </a:solidFill>
                <a:latin typeface="+mn-lt"/>
                <a:ea typeface="+mn-ea"/>
                <a:cs typeface="+mn-cs"/>
              </a:rPr>
              <a:t>FoodCASE</a:t>
            </a:r>
            <a:r>
              <a:rPr lang="en-US" sz="1200" b="0" i="0" u="none" strike="noStrike" kern="1200" baseline="0" dirty="0" smtClean="0">
                <a:solidFill>
                  <a:schemeClr val="tx1"/>
                </a:solidFill>
                <a:latin typeface="+mn-lt"/>
                <a:ea typeface="+mn-ea"/>
                <a:cs typeface="+mn-cs"/>
              </a:rPr>
              <a:t> with the integrated DQ analysis toolkit to food science experts and subsequently conducted a survey.</a:t>
            </a:r>
          </a:p>
          <a:p>
            <a:endParaRPr lang="de-CH"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After the presentation of the information system and a subsequent extensive discussion in the plenum, we provided a questionnaire which the participants had to fill out. A total of 16 participants completed the questionnaire, which, although a relatively small number, included food science experts from most of the partners involved in the TDS-Exposure project.</a:t>
            </a:r>
          </a:p>
        </p:txBody>
      </p:sp>
      <p:sp>
        <p:nvSpPr>
          <p:cNvPr id="4" name="Slide Number Placeholder 3"/>
          <p:cNvSpPr>
            <a:spLocks noGrp="1"/>
          </p:cNvSpPr>
          <p:nvPr>
            <p:ph type="sldNum" sz="quarter" idx="10"/>
          </p:nvPr>
        </p:nvSpPr>
        <p:spPr/>
        <p:txBody>
          <a:bodyPr/>
          <a:lstStyle/>
          <a:p>
            <a:fld id="{6B90941E-EE54-43A6-9085-868B59D4BA06}" type="slidenum">
              <a:rPr lang="en-US" smtClean="0"/>
              <a:t>16</a:t>
            </a:fld>
            <a:endParaRPr lang="en-US"/>
          </a:p>
        </p:txBody>
      </p:sp>
    </p:spTree>
    <p:extLst>
      <p:ext uri="{BB962C8B-B14F-4D97-AF65-F5344CB8AC3E}">
        <p14:creationId xmlns:p14="http://schemas.microsoft.com/office/powerpoint/2010/main" val="13285957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questionnaire included 49 questions on various topics such as ‘DQ in general’, ‘Who should be able to define DQ requirements’, ‘How should DQ requirements be defined’, ‘How should DQ feedback be given to users’, ‘Distinction between hard constraints (HC) and soft constraints (SC)’ and ‘Personal information and user skills’. For the sake of simplicity, we only distinguished between HCs and SCs in the questionnaire by including the indicators in the category of SCs. For each question, the participants could choose from a five-level Likert-type scale if they ‘Strongly agree’ (SA), ‘Agree’ (A), are ‘Neutral’ (N), ‘Disagree’ (D) or ‘Strongly disagree’ (SD).</a:t>
            </a:r>
          </a:p>
        </p:txBody>
      </p:sp>
      <p:sp>
        <p:nvSpPr>
          <p:cNvPr id="4" name="Slide Number Placeholder 3"/>
          <p:cNvSpPr>
            <a:spLocks noGrp="1"/>
          </p:cNvSpPr>
          <p:nvPr>
            <p:ph type="sldNum" sz="quarter" idx="10"/>
          </p:nvPr>
        </p:nvSpPr>
        <p:spPr/>
        <p:txBody>
          <a:bodyPr/>
          <a:lstStyle/>
          <a:p>
            <a:fld id="{6B90941E-EE54-43A6-9085-868B59D4BA06}" type="slidenum">
              <a:rPr lang="en-US" smtClean="0"/>
              <a:t>17</a:t>
            </a:fld>
            <a:endParaRPr lang="en-US"/>
          </a:p>
        </p:txBody>
      </p:sp>
    </p:spTree>
    <p:extLst>
      <p:ext uri="{BB962C8B-B14F-4D97-AF65-F5344CB8AC3E}">
        <p14:creationId xmlns:p14="http://schemas.microsoft.com/office/powerpoint/2010/main" val="17793772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We present here the most interesting findings from the survey by </a:t>
            </a:r>
            <a:r>
              <a:rPr lang="en-US" sz="1200" b="0" i="0" u="none" strike="noStrike" kern="1200" baseline="0" dirty="0" err="1" smtClean="0">
                <a:solidFill>
                  <a:schemeClr val="tx1"/>
                </a:solidFill>
                <a:latin typeface="+mn-lt"/>
                <a:ea typeface="+mn-ea"/>
                <a:cs typeface="+mn-cs"/>
              </a:rPr>
              <a:t>summarising</a:t>
            </a:r>
            <a:r>
              <a:rPr lang="en-US" sz="1200" b="0" i="0" u="none" strike="noStrike" kern="1200" baseline="0" dirty="0" smtClean="0">
                <a:solidFill>
                  <a:schemeClr val="tx1"/>
                </a:solidFill>
                <a:latin typeface="+mn-lt"/>
                <a:ea typeface="+mn-ea"/>
                <a:cs typeface="+mn-cs"/>
              </a:rPr>
              <a:t> the results and providing a short list of the most important key findings for DQ feedback.</a:t>
            </a:r>
          </a:p>
        </p:txBody>
      </p:sp>
      <p:sp>
        <p:nvSpPr>
          <p:cNvPr id="4" name="Slide Number Placeholder 3"/>
          <p:cNvSpPr>
            <a:spLocks noGrp="1"/>
          </p:cNvSpPr>
          <p:nvPr>
            <p:ph type="sldNum" sz="quarter" idx="10"/>
          </p:nvPr>
        </p:nvSpPr>
        <p:spPr/>
        <p:txBody>
          <a:bodyPr/>
          <a:lstStyle/>
          <a:p>
            <a:fld id="{6B90941E-EE54-43A6-9085-868B59D4BA06}" type="slidenum">
              <a:rPr lang="en-US" smtClean="0"/>
              <a:t>18</a:t>
            </a:fld>
            <a:endParaRPr lang="en-US"/>
          </a:p>
        </p:txBody>
      </p:sp>
    </p:spTree>
    <p:extLst>
      <p:ext uri="{BB962C8B-B14F-4D97-AF65-F5344CB8AC3E}">
        <p14:creationId xmlns:p14="http://schemas.microsoft.com/office/powerpoint/2010/main" val="213266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6B90941E-EE54-43A6-9085-868B59D4BA06}" type="slidenum">
              <a:rPr lang="en-US" smtClean="0"/>
              <a:t>19</a:t>
            </a:fld>
            <a:endParaRPr lang="en-US"/>
          </a:p>
        </p:txBody>
      </p:sp>
    </p:spTree>
    <p:extLst>
      <p:ext uri="{BB962C8B-B14F-4D97-AF65-F5344CB8AC3E}">
        <p14:creationId xmlns:p14="http://schemas.microsoft.com/office/powerpoint/2010/main" val="835534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6B90941E-EE54-43A6-9085-868B59D4BA06}" type="slidenum">
              <a:rPr lang="en-US" smtClean="0"/>
              <a:t>20</a:t>
            </a:fld>
            <a:endParaRPr lang="en-US"/>
          </a:p>
        </p:txBody>
      </p:sp>
    </p:spTree>
    <p:extLst>
      <p:ext uri="{BB962C8B-B14F-4D97-AF65-F5344CB8AC3E}">
        <p14:creationId xmlns:p14="http://schemas.microsoft.com/office/powerpoint/2010/main" val="22032896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dirty="0" err="1" smtClean="0"/>
              <a:t>Thank</a:t>
            </a:r>
            <a:r>
              <a:rPr lang="de-CH" dirty="0" smtClean="0"/>
              <a:t> </a:t>
            </a:r>
            <a:r>
              <a:rPr lang="de-CH" dirty="0" err="1" smtClean="0"/>
              <a:t>you</a:t>
            </a:r>
            <a:r>
              <a:rPr lang="de-CH" dirty="0" smtClean="0"/>
              <a:t> </a:t>
            </a:r>
            <a:r>
              <a:rPr lang="de-CH" dirty="0" err="1" smtClean="0"/>
              <a:t>for</a:t>
            </a:r>
            <a:r>
              <a:rPr lang="de-CH" dirty="0" smtClean="0"/>
              <a:t> </a:t>
            </a:r>
            <a:r>
              <a:rPr lang="de-CH" dirty="0" err="1" smtClean="0"/>
              <a:t>your</a:t>
            </a:r>
            <a:r>
              <a:rPr lang="de-CH" dirty="0" smtClean="0"/>
              <a:t> </a:t>
            </a:r>
            <a:r>
              <a:rPr lang="de-CH" b="1" dirty="0" err="1" smtClean="0"/>
              <a:t>attention</a:t>
            </a:r>
            <a:r>
              <a:rPr lang="de-CH" dirty="0" smtClean="0"/>
              <a:t>.</a:t>
            </a:r>
          </a:p>
          <a:p>
            <a:r>
              <a:rPr lang="de-CH" dirty="0" smtClean="0"/>
              <a:t>I am </a:t>
            </a:r>
            <a:r>
              <a:rPr lang="de-CH" dirty="0" err="1" smtClean="0"/>
              <a:t>now</a:t>
            </a:r>
            <a:r>
              <a:rPr lang="de-CH" dirty="0" smtClean="0"/>
              <a:t> open</a:t>
            </a:r>
            <a:r>
              <a:rPr lang="de-CH" baseline="0" dirty="0" smtClean="0"/>
              <a:t> </a:t>
            </a:r>
            <a:r>
              <a:rPr lang="de-CH" baseline="0" dirty="0" err="1" smtClean="0"/>
              <a:t>for</a:t>
            </a:r>
            <a:r>
              <a:rPr lang="de-CH" baseline="0" dirty="0" smtClean="0"/>
              <a:t> </a:t>
            </a:r>
            <a:r>
              <a:rPr lang="de-CH" baseline="0" dirty="0" err="1" smtClean="0"/>
              <a:t>your</a:t>
            </a:r>
            <a:r>
              <a:rPr lang="de-CH" baseline="0" dirty="0" smtClean="0"/>
              <a:t> </a:t>
            </a:r>
            <a:r>
              <a:rPr lang="de-CH" b="1" baseline="0" dirty="0" err="1" smtClean="0"/>
              <a:t>questions</a:t>
            </a:r>
            <a:r>
              <a:rPr lang="de-CH" baseline="0" dirty="0" smtClean="0"/>
              <a:t>.</a:t>
            </a:r>
            <a:endParaRPr lang="en-US" dirty="0"/>
          </a:p>
        </p:txBody>
      </p:sp>
      <p:sp>
        <p:nvSpPr>
          <p:cNvPr id="4" name="Slide Number Placeholder 3"/>
          <p:cNvSpPr>
            <a:spLocks noGrp="1"/>
          </p:cNvSpPr>
          <p:nvPr>
            <p:ph type="sldNum" sz="quarter" idx="10"/>
          </p:nvPr>
        </p:nvSpPr>
        <p:spPr/>
        <p:txBody>
          <a:bodyPr/>
          <a:lstStyle/>
          <a:p>
            <a:fld id="{6B90941E-EE54-43A6-9085-868B59D4BA06}" type="slidenum">
              <a:rPr lang="en-US" smtClean="0"/>
              <a:t>21</a:t>
            </a:fld>
            <a:endParaRPr lang="en-US"/>
          </a:p>
        </p:txBody>
      </p:sp>
    </p:spTree>
    <p:extLst>
      <p:ext uri="{BB962C8B-B14F-4D97-AF65-F5344CB8AC3E}">
        <p14:creationId xmlns:p14="http://schemas.microsoft.com/office/powerpoint/2010/main" val="23397786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Our information system </a:t>
            </a:r>
            <a:r>
              <a:rPr lang="en-US" sz="1200" b="0" i="0" u="none" strike="noStrike" kern="1200" baseline="0" dirty="0" err="1" smtClean="0">
                <a:solidFill>
                  <a:schemeClr val="tx1"/>
                </a:solidFill>
                <a:latin typeface="+mn-lt"/>
                <a:ea typeface="+mn-ea"/>
                <a:cs typeface="+mn-cs"/>
              </a:rPr>
              <a:t>FoodCASE</a:t>
            </a:r>
            <a:r>
              <a:rPr lang="en-US" sz="1200" b="0" i="0" u="none" strike="noStrike" kern="1200" baseline="0" dirty="0" smtClean="0">
                <a:solidFill>
                  <a:schemeClr val="tx1"/>
                </a:solidFill>
                <a:latin typeface="+mn-lt"/>
                <a:ea typeface="+mn-ea"/>
                <a:cs typeface="+mn-cs"/>
              </a:rPr>
              <a:t> already provides the following: (1) The functionality to </a:t>
            </a:r>
            <a:r>
              <a:rPr lang="en-US" sz="1200" b="0" i="0" u="none" strike="noStrike" kern="1200" baseline="0" dirty="0" err="1" smtClean="0">
                <a:solidFill>
                  <a:schemeClr val="tx1"/>
                </a:solidFill>
                <a:latin typeface="+mn-lt"/>
                <a:ea typeface="+mn-ea"/>
                <a:cs typeface="+mn-cs"/>
              </a:rPr>
              <a:t>analyse</a:t>
            </a:r>
            <a:r>
              <a:rPr lang="en-US" sz="1200" b="0" i="0" u="none" strike="noStrike" kern="1200" baseline="0" dirty="0" smtClean="0">
                <a:solidFill>
                  <a:schemeClr val="tx1"/>
                </a:solidFill>
                <a:latin typeface="+mn-lt"/>
                <a:ea typeface="+mn-ea"/>
                <a:cs typeface="+mn-cs"/>
              </a:rPr>
              <a:t> and improve DQ. (2) The access to data is controlled and restricted. (3) It is possible to recall the change history and each change of data is traceable to a given user. (4) DQRs can be defined by certain power users. (5) It is possible to rate the relevancy of each DQR by defining custom DQ feedback trees with custom weights of certain DQRs. (6) The definition of DQRs as hard constraints, soft constraints or indicators is possible and the user is free to decide how to </a:t>
            </a:r>
            <a:r>
              <a:rPr lang="en-US" sz="1200" b="0" i="0" u="none" strike="noStrike" kern="1200" baseline="0" dirty="0" err="1" smtClean="0">
                <a:solidFill>
                  <a:schemeClr val="tx1"/>
                </a:solidFill>
                <a:latin typeface="+mn-lt"/>
                <a:ea typeface="+mn-ea"/>
                <a:cs typeface="+mn-cs"/>
              </a:rPr>
              <a:t>categorise</a:t>
            </a:r>
            <a:r>
              <a:rPr lang="en-US" sz="1200" b="0" i="0" u="none" strike="noStrike" kern="1200" baseline="0" dirty="0" smtClean="0">
                <a:solidFill>
                  <a:schemeClr val="tx1"/>
                </a:solidFill>
                <a:latin typeface="+mn-lt"/>
                <a:ea typeface="+mn-ea"/>
                <a:cs typeface="+mn-cs"/>
              </a:rPr>
              <a:t> individual DQRs. (7) Feedback distinction between different types of DQRs is </a:t>
            </a:r>
            <a:r>
              <a:rPr lang="en-US" sz="1200" b="0" i="0" u="none" strike="noStrike" kern="1200" baseline="0" dirty="0" err="1" smtClean="0">
                <a:solidFill>
                  <a:schemeClr val="tx1"/>
                </a:solidFill>
                <a:latin typeface="+mn-lt"/>
                <a:ea typeface="+mn-ea"/>
                <a:cs typeface="+mn-cs"/>
              </a:rPr>
              <a:t>visualised</a:t>
            </a:r>
            <a:r>
              <a:rPr lang="en-US" sz="1200" b="0" i="0" u="none" strike="noStrike" kern="1200" baseline="0" dirty="0" smtClean="0">
                <a:solidFill>
                  <a:schemeClr val="tx1"/>
                </a:solidFill>
                <a:latin typeface="+mn-lt"/>
                <a:ea typeface="+mn-ea"/>
                <a:cs typeface="+mn-cs"/>
              </a:rPr>
              <a:t> in the DQ evaluation panel at the bottom of each screen.</a:t>
            </a:r>
            <a:endParaRPr lang="en-US" dirty="0"/>
          </a:p>
        </p:txBody>
      </p:sp>
      <p:sp>
        <p:nvSpPr>
          <p:cNvPr id="4" name="Slide Number Placeholder 3"/>
          <p:cNvSpPr>
            <a:spLocks noGrp="1"/>
          </p:cNvSpPr>
          <p:nvPr>
            <p:ph type="sldNum" sz="quarter" idx="10"/>
          </p:nvPr>
        </p:nvSpPr>
        <p:spPr/>
        <p:txBody>
          <a:bodyPr/>
          <a:lstStyle/>
          <a:p>
            <a:fld id="{6B90941E-EE54-43A6-9085-868B59D4BA06}" type="slidenum">
              <a:rPr lang="en-US" smtClean="0"/>
              <a:t>22</a:t>
            </a:fld>
            <a:endParaRPr lang="en-US"/>
          </a:p>
        </p:txBody>
      </p:sp>
    </p:spTree>
    <p:extLst>
      <p:ext uri="{BB962C8B-B14F-4D97-AF65-F5344CB8AC3E}">
        <p14:creationId xmlns:p14="http://schemas.microsoft.com/office/powerpoint/2010/main" val="18555988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There exist many possibilities for UI data input validation feedback. In the paper we give an overview of the most common techniques and distinguish three aspects of the feedback: (1) where, (2) how and (3) when.</a:t>
            </a:r>
          </a:p>
          <a:p>
            <a:endParaRPr lang="de-CH"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1. In a UI, usually there exists an input area and many input components such as form fields. Feedback can be given close to the input data (for example above or to the right of a field or as a tool tip) or outside of the input area (above or below).</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2. How to give feedback also depends on where the feedback is given. Textual feedback or feedback with symbols (for example a stop sign) can be given anywhere. The feedback can be supported by </a:t>
            </a:r>
            <a:r>
              <a:rPr lang="en-US" sz="1200" b="0" i="0" u="none" strike="noStrike" kern="1200" baseline="0" dirty="0" err="1" smtClean="0">
                <a:solidFill>
                  <a:schemeClr val="tx1"/>
                </a:solidFill>
                <a:latin typeface="+mn-lt"/>
                <a:ea typeface="+mn-ea"/>
                <a:cs typeface="+mn-cs"/>
              </a:rPr>
              <a:t>colouring</a:t>
            </a:r>
            <a:r>
              <a:rPr lang="en-US" sz="1200" b="0" i="0" u="none" strike="noStrike" kern="1200" baseline="0" dirty="0" smtClean="0">
                <a:solidFill>
                  <a:schemeClr val="tx1"/>
                </a:solidFill>
                <a:latin typeface="+mn-lt"/>
                <a:ea typeface="+mn-ea"/>
                <a:cs typeface="+mn-cs"/>
              </a:rPr>
              <a:t> the various components such as messages, field labels or the field itself. Usually green, yellow and red are used to show the different states from valid to invalid data. When </a:t>
            </a:r>
            <a:r>
              <a:rPr lang="en-US" sz="1200" b="0" i="0" u="none" strike="noStrike" kern="1200" baseline="0" dirty="0" err="1" smtClean="0">
                <a:solidFill>
                  <a:schemeClr val="tx1"/>
                </a:solidFill>
                <a:latin typeface="+mn-lt"/>
                <a:ea typeface="+mn-ea"/>
                <a:cs typeface="+mn-cs"/>
              </a:rPr>
              <a:t>colouring</a:t>
            </a:r>
            <a:r>
              <a:rPr lang="en-US" sz="1200" b="0" i="0" u="none" strike="noStrike" kern="1200" baseline="0" dirty="0" smtClean="0">
                <a:solidFill>
                  <a:schemeClr val="tx1"/>
                </a:solidFill>
                <a:latin typeface="+mn-lt"/>
                <a:ea typeface="+mn-ea"/>
                <a:cs typeface="+mn-cs"/>
              </a:rPr>
              <a:t> a field, there exists variations such as a glow effect or change to the line or background </a:t>
            </a:r>
            <a:r>
              <a:rPr lang="en-US" sz="1200" b="0" i="0" u="none" strike="noStrike" kern="1200" baseline="0" dirty="0" err="1" smtClean="0">
                <a:solidFill>
                  <a:schemeClr val="tx1"/>
                </a:solidFill>
                <a:latin typeface="+mn-lt"/>
                <a:ea typeface="+mn-ea"/>
                <a:cs typeface="+mn-cs"/>
              </a:rPr>
              <a:t>colour</a:t>
            </a:r>
            <a:r>
              <a:rPr lang="en-US" sz="1200" b="0" i="0" u="none" strike="noStrike" kern="1200" baseline="0" dirty="0" smtClean="0">
                <a:solidFill>
                  <a:schemeClr val="tx1"/>
                </a:solidFill>
                <a:latin typeface="+mn-lt"/>
                <a:ea typeface="+mn-ea"/>
                <a:cs typeface="+mn-cs"/>
              </a:rPr>
              <a:t>.</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3. Validation and feedback can take place either when a single data item is entered or after all data in an input area has been entered. A validation time could, for example, be defined as when the focus changes from one field to another or when pressing a specific button. It is also possible to check the input as the user is entering it in the case of an input text field.</a:t>
            </a:r>
            <a:endParaRPr lang="en-US" dirty="0"/>
          </a:p>
        </p:txBody>
      </p:sp>
      <p:sp>
        <p:nvSpPr>
          <p:cNvPr id="4" name="Slide Number Placeholder 3"/>
          <p:cNvSpPr>
            <a:spLocks noGrp="1"/>
          </p:cNvSpPr>
          <p:nvPr>
            <p:ph type="sldNum" sz="quarter" idx="10"/>
          </p:nvPr>
        </p:nvSpPr>
        <p:spPr/>
        <p:txBody>
          <a:bodyPr/>
          <a:lstStyle/>
          <a:p>
            <a:fld id="{6B90941E-EE54-43A6-9085-868B59D4BA06}" type="slidenum">
              <a:rPr lang="en-US" smtClean="0"/>
              <a:t>23</a:t>
            </a:fld>
            <a:endParaRPr lang="en-US"/>
          </a:p>
        </p:txBody>
      </p:sp>
    </p:spTree>
    <p:extLst>
      <p:ext uri="{BB962C8B-B14F-4D97-AF65-F5344CB8AC3E}">
        <p14:creationId xmlns:p14="http://schemas.microsoft.com/office/powerpoint/2010/main" val="33571761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If the data submitted by the user is valid, it is good practice to let the user know that everything went as planned.</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If it is invalid, the user should be informed (1) that an error has occurred, (2) where the error occurred and (3) how the error can be repaired. Thus, feedback not only involves highlighting where an error occurred but also providing information about what is missing or needs to be changed in order for the data to be valid or of higher quality.</a:t>
            </a:r>
            <a:endParaRPr lang="en-US" dirty="0"/>
          </a:p>
        </p:txBody>
      </p:sp>
      <p:sp>
        <p:nvSpPr>
          <p:cNvPr id="4" name="Slide Number Placeholder 3"/>
          <p:cNvSpPr>
            <a:spLocks noGrp="1"/>
          </p:cNvSpPr>
          <p:nvPr>
            <p:ph type="sldNum" sz="quarter" idx="10"/>
          </p:nvPr>
        </p:nvSpPr>
        <p:spPr/>
        <p:txBody>
          <a:bodyPr/>
          <a:lstStyle/>
          <a:p>
            <a:fld id="{6B90941E-EE54-43A6-9085-868B59D4BA06}" type="slidenum">
              <a:rPr lang="en-US" smtClean="0"/>
              <a:t>24</a:t>
            </a:fld>
            <a:endParaRPr lang="en-US"/>
          </a:p>
        </p:txBody>
      </p:sp>
    </p:spTree>
    <p:extLst>
      <p:ext uri="{BB962C8B-B14F-4D97-AF65-F5344CB8AC3E}">
        <p14:creationId xmlns:p14="http://schemas.microsoft.com/office/powerpoint/2010/main" val="41743636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In contrast to DQIF, the user gets feedback about multiple or all entities in a database at the same time in DQAF.</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Therefore, the feedback should include ways of identifying areas where a correction might be required. Many different </a:t>
            </a:r>
            <a:r>
              <a:rPr lang="en-US" sz="1200" b="0" i="0" u="none" strike="noStrike" kern="1200" baseline="0" dirty="0" err="1" smtClean="0">
                <a:solidFill>
                  <a:schemeClr val="tx1"/>
                </a:solidFill>
                <a:latin typeface="+mn-lt"/>
                <a:ea typeface="+mn-ea"/>
                <a:cs typeface="+mn-cs"/>
              </a:rPr>
              <a:t>visualisations</a:t>
            </a:r>
            <a:r>
              <a:rPr lang="en-US" sz="1200" b="0" i="0" u="none" strike="noStrike" kern="1200" baseline="0" dirty="0" smtClean="0">
                <a:solidFill>
                  <a:schemeClr val="tx1"/>
                </a:solidFill>
                <a:latin typeface="+mn-lt"/>
                <a:ea typeface="+mn-ea"/>
                <a:cs typeface="+mn-cs"/>
              </a:rPr>
              <a:t> based for example on charts and tables can be used to give the appropriate feedback. It is also important to provide a means of navigating from overviews to individual data entities and their associated violations in order to identify problems.</a:t>
            </a:r>
          </a:p>
        </p:txBody>
      </p:sp>
      <p:sp>
        <p:nvSpPr>
          <p:cNvPr id="4" name="Slide Number Placeholder 3"/>
          <p:cNvSpPr>
            <a:spLocks noGrp="1"/>
          </p:cNvSpPr>
          <p:nvPr>
            <p:ph type="sldNum" sz="quarter" idx="10"/>
          </p:nvPr>
        </p:nvSpPr>
        <p:spPr/>
        <p:txBody>
          <a:bodyPr/>
          <a:lstStyle/>
          <a:p>
            <a:fld id="{6B90941E-EE54-43A6-9085-868B59D4BA06}" type="slidenum">
              <a:rPr lang="en-US" smtClean="0"/>
              <a:t>25</a:t>
            </a:fld>
            <a:endParaRPr lang="en-US"/>
          </a:p>
        </p:txBody>
      </p:sp>
    </p:spTree>
    <p:extLst>
      <p:ext uri="{BB962C8B-B14F-4D97-AF65-F5344CB8AC3E}">
        <p14:creationId xmlns:p14="http://schemas.microsoft.com/office/powerpoint/2010/main" val="7866247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In our toolkit, every DQR is assigned a type (HC / SC / indicator) which determines how the associated DQ measures will be rendered.</a:t>
            </a:r>
          </a:p>
          <a:p>
            <a:endParaRPr lang="de-CH"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Each DQR has to map every data record in the DQ entity to a DQ value between 0.0 (worst) and 1.0 (best). If a DQR is not applicable to a certain data record, NULL may be returned.</a:t>
            </a:r>
          </a:p>
          <a:p>
            <a:endParaRPr lang="de-CH"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For example, if a database table contains data about customers, a DQR could be defined as ‘For every person, last name and first name must be provided’. Now if there is a customer for whom only the last name but not the first name is known, the DQR is only partially fulfilled. So the DQ could be defined to be 0.7 (70%) because usually the last name is more important than the first name. If a customer is not a person but a company, the DQR is not applicable, so NULL should be returned.</a:t>
            </a:r>
          </a:p>
          <a:p>
            <a:endParaRPr lang="de-CH"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Once all DQRs are gathered, similar DQRs can be grouped together. This process can be repeated recursively ending up with a DQ tree. The root node will then be a single number representing the overall DQ. Since the grouping of the DQRs may be a matter of individual taste, it is possible to define different DQ analysis trees using the same DQRs. Similarly, the importance of the DQR may be controversial. Because of this, the weight of each DQR can be specified in each tree definition independently.</a:t>
            </a:r>
          </a:p>
        </p:txBody>
      </p:sp>
      <p:sp>
        <p:nvSpPr>
          <p:cNvPr id="4" name="Slide Number Placeholder 3"/>
          <p:cNvSpPr>
            <a:spLocks noGrp="1"/>
          </p:cNvSpPr>
          <p:nvPr>
            <p:ph type="sldNum" sz="quarter" idx="10"/>
          </p:nvPr>
        </p:nvSpPr>
        <p:spPr/>
        <p:txBody>
          <a:bodyPr/>
          <a:lstStyle/>
          <a:p>
            <a:fld id="{6B90941E-EE54-43A6-9085-868B59D4BA06}" type="slidenum">
              <a:rPr lang="en-US" smtClean="0"/>
              <a:t>26</a:t>
            </a:fld>
            <a:endParaRPr lang="en-US"/>
          </a:p>
        </p:txBody>
      </p:sp>
    </p:spTree>
    <p:extLst>
      <p:ext uri="{BB962C8B-B14F-4D97-AF65-F5344CB8AC3E}">
        <p14:creationId xmlns:p14="http://schemas.microsoft.com/office/powerpoint/2010/main" val="3352100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Based on the evaluation outcome, we plan to: (1) Define and manage the DQRs in one place in a unified way, probably by changing the DQR definitions to annotations in the entities and performing the validation by the means of </a:t>
            </a:r>
            <a:r>
              <a:rPr lang="en-US" sz="1200" b="0" i="0" u="none" strike="noStrike" kern="1200" baseline="0" dirty="0" err="1" smtClean="0">
                <a:solidFill>
                  <a:schemeClr val="tx1"/>
                </a:solidFill>
                <a:latin typeface="+mn-lt"/>
                <a:ea typeface="+mn-ea"/>
                <a:cs typeface="+mn-cs"/>
              </a:rPr>
              <a:t>BeanValidation</a:t>
            </a:r>
            <a:r>
              <a:rPr lang="en-US" sz="1200" b="0" i="0" u="none" strike="noStrike" kern="1200" baseline="0" dirty="0" smtClean="0">
                <a:solidFill>
                  <a:schemeClr val="tx1"/>
                </a:solidFill>
                <a:latin typeface="+mn-lt"/>
                <a:ea typeface="+mn-ea"/>
                <a:cs typeface="+mn-cs"/>
              </a:rPr>
              <a:t> (Java Specification Request 349). (2) Provide a DQ summary in each screen such as ’5 of 9 DQRs are satisfied‘ in order to motivate users to increase DQ. (3) Keep our evaluation panel for detailed feedback but add short DQ feedback close to the appropriate fields, probably by an additional accompanied symbol such as a light bulb with attached tooltip.</a:t>
            </a:r>
            <a:endParaRPr lang="en-US" sz="1300" dirty="0"/>
          </a:p>
        </p:txBody>
      </p:sp>
      <p:sp>
        <p:nvSpPr>
          <p:cNvPr id="4" name="Slide Number Placeholder 3"/>
          <p:cNvSpPr>
            <a:spLocks noGrp="1"/>
          </p:cNvSpPr>
          <p:nvPr>
            <p:ph type="sldNum" sz="quarter" idx="10"/>
          </p:nvPr>
        </p:nvSpPr>
        <p:spPr/>
        <p:txBody>
          <a:bodyPr/>
          <a:lstStyle/>
          <a:p>
            <a:fld id="{6B90941E-EE54-43A6-9085-868B59D4BA06}" type="slidenum">
              <a:rPr lang="en-US" smtClean="0"/>
              <a:t>27</a:t>
            </a:fld>
            <a:endParaRPr lang="en-US"/>
          </a:p>
        </p:txBody>
      </p:sp>
    </p:spTree>
    <p:extLst>
      <p:ext uri="{BB962C8B-B14F-4D97-AF65-F5344CB8AC3E}">
        <p14:creationId xmlns:p14="http://schemas.microsoft.com/office/powerpoint/2010/main" val="42668096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0" dirty="0" smtClean="0"/>
          </a:p>
        </p:txBody>
      </p:sp>
      <p:sp>
        <p:nvSpPr>
          <p:cNvPr id="4" name="Slide Number Placeholder 3"/>
          <p:cNvSpPr>
            <a:spLocks noGrp="1"/>
          </p:cNvSpPr>
          <p:nvPr>
            <p:ph type="sldNum" sz="quarter" idx="10"/>
          </p:nvPr>
        </p:nvSpPr>
        <p:spPr/>
        <p:txBody>
          <a:bodyPr/>
          <a:lstStyle/>
          <a:p>
            <a:fld id="{6B90941E-EE54-43A6-9085-868B59D4BA06}" type="slidenum">
              <a:rPr lang="en-US" smtClean="0"/>
              <a:t>28</a:t>
            </a:fld>
            <a:endParaRPr lang="en-US"/>
          </a:p>
        </p:txBody>
      </p:sp>
    </p:spTree>
    <p:extLst>
      <p:ext uri="{BB962C8B-B14F-4D97-AF65-F5344CB8AC3E}">
        <p14:creationId xmlns:p14="http://schemas.microsoft.com/office/powerpoint/2010/main" val="1517401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0" dirty="0" smtClean="0"/>
          </a:p>
        </p:txBody>
      </p:sp>
      <p:sp>
        <p:nvSpPr>
          <p:cNvPr id="4" name="Slide Number Placeholder 3"/>
          <p:cNvSpPr>
            <a:spLocks noGrp="1"/>
          </p:cNvSpPr>
          <p:nvPr>
            <p:ph type="sldNum" sz="quarter" idx="10"/>
          </p:nvPr>
        </p:nvSpPr>
        <p:spPr/>
        <p:txBody>
          <a:bodyPr/>
          <a:lstStyle/>
          <a:p>
            <a:fld id="{6B90941E-EE54-43A6-9085-868B59D4BA06}" type="slidenum">
              <a:rPr lang="en-US" smtClean="0"/>
              <a:t>29</a:t>
            </a:fld>
            <a:endParaRPr lang="en-US"/>
          </a:p>
        </p:txBody>
      </p:sp>
    </p:spTree>
    <p:extLst>
      <p:ext uri="{BB962C8B-B14F-4D97-AF65-F5344CB8AC3E}">
        <p14:creationId xmlns:p14="http://schemas.microsoft.com/office/powerpoint/2010/main" val="26248348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0" dirty="0" smtClean="0"/>
          </a:p>
        </p:txBody>
      </p:sp>
      <p:sp>
        <p:nvSpPr>
          <p:cNvPr id="4" name="Slide Number Placeholder 3"/>
          <p:cNvSpPr>
            <a:spLocks noGrp="1"/>
          </p:cNvSpPr>
          <p:nvPr>
            <p:ph type="sldNum" sz="quarter" idx="10"/>
          </p:nvPr>
        </p:nvSpPr>
        <p:spPr/>
        <p:txBody>
          <a:bodyPr/>
          <a:lstStyle/>
          <a:p>
            <a:fld id="{6B90941E-EE54-43A6-9085-868B59D4BA06}" type="slidenum">
              <a:rPr lang="en-US" smtClean="0"/>
              <a:t>30</a:t>
            </a:fld>
            <a:endParaRPr lang="en-US"/>
          </a:p>
        </p:txBody>
      </p:sp>
    </p:spTree>
    <p:extLst>
      <p:ext uri="{BB962C8B-B14F-4D97-AF65-F5344CB8AC3E}">
        <p14:creationId xmlns:p14="http://schemas.microsoft.com/office/powerpoint/2010/main" val="40099397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A very simple Tree Definition showing the different requirement types: hard</a:t>
            </a:r>
          </a:p>
          <a:p>
            <a:r>
              <a:rPr lang="en-US" sz="1200" b="0" i="0" u="none" strike="noStrike" kern="1200" baseline="0" dirty="0" smtClean="0">
                <a:solidFill>
                  <a:schemeClr val="tx1"/>
                </a:solidFill>
                <a:latin typeface="+mn-lt"/>
                <a:ea typeface="+mn-ea"/>
                <a:cs typeface="+mn-cs"/>
              </a:rPr>
              <a:t>constraint, soft constraint and indicator. The aggregation node on level 2 uses aggregation</a:t>
            </a:r>
          </a:p>
          <a:p>
            <a:r>
              <a:rPr lang="en-US" sz="1200" b="0" i="0" u="none" strike="noStrike" kern="1200" baseline="0" dirty="0" smtClean="0">
                <a:solidFill>
                  <a:schemeClr val="tx1"/>
                </a:solidFill>
                <a:latin typeface="+mn-lt"/>
                <a:ea typeface="+mn-ea"/>
                <a:cs typeface="+mn-cs"/>
              </a:rPr>
              <a:t>type mean. The root node uses weighted mean with the weights 3.0 and 1.0.</a:t>
            </a:r>
            <a:endParaRPr lang="en-US" i="0" dirty="0" smtClean="0"/>
          </a:p>
        </p:txBody>
      </p:sp>
      <p:sp>
        <p:nvSpPr>
          <p:cNvPr id="4" name="Slide Number Placeholder 3"/>
          <p:cNvSpPr>
            <a:spLocks noGrp="1"/>
          </p:cNvSpPr>
          <p:nvPr>
            <p:ph type="sldNum" sz="quarter" idx="10"/>
          </p:nvPr>
        </p:nvSpPr>
        <p:spPr/>
        <p:txBody>
          <a:bodyPr/>
          <a:lstStyle/>
          <a:p>
            <a:fld id="{6B90941E-EE54-43A6-9085-868B59D4BA06}" type="slidenum">
              <a:rPr lang="en-US" smtClean="0"/>
              <a:t>31</a:t>
            </a:fld>
            <a:endParaRPr lang="en-US"/>
          </a:p>
        </p:txBody>
      </p:sp>
    </p:spTree>
    <p:extLst>
      <p:ext uri="{BB962C8B-B14F-4D97-AF65-F5344CB8AC3E}">
        <p14:creationId xmlns:p14="http://schemas.microsoft.com/office/powerpoint/2010/main" val="2815777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Aggregation Type of an aggregation node determines how the data quality value of the</a:t>
            </a:r>
          </a:p>
          <a:p>
            <a:r>
              <a:rPr lang="en-US" sz="1200" b="0" i="0" u="none" strike="noStrike" kern="1200" baseline="0" dirty="0" smtClean="0">
                <a:solidFill>
                  <a:schemeClr val="tx1"/>
                </a:solidFill>
                <a:latin typeface="+mn-lt"/>
                <a:ea typeface="+mn-ea"/>
                <a:cs typeface="+mn-cs"/>
              </a:rPr>
              <a:t>aggregation node is computed from its direct children. The Data Quality Analysis Toolkit</a:t>
            </a:r>
          </a:p>
          <a:p>
            <a:r>
              <a:rPr lang="en-US" sz="1200" b="0" i="0" u="none" strike="noStrike" kern="1200" baseline="0" dirty="0" smtClean="0">
                <a:solidFill>
                  <a:schemeClr val="tx1"/>
                </a:solidFill>
                <a:latin typeface="+mn-lt"/>
                <a:ea typeface="+mn-ea"/>
                <a:cs typeface="+mn-cs"/>
              </a:rPr>
              <a:t>provides six different aggregation types:</a:t>
            </a:r>
          </a:p>
          <a:p>
            <a:r>
              <a:rPr lang="en-US" sz="1200" b="0" i="0" u="none" strike="noStrike" kern="1200" baseline="0" dirty="0" smtClean="0">
                <a:solidFill>
                  <a:schemeClr val="tx1"/>
                </a:solidFill>
                <a:latin typeface="+mn-lt"/>
                <a:ea typeface="+mn-ea"/>
                <a:cs typeface="+mn-cs"/>
              </a:rPr>
              <a:t>• Mean</a:t>
            </a:r>
          </a:p>
          <a:p>
            <a:r>
              <a:rPr lang="en-US" sz="1200" b="0" i="0" u="none" strike="noStrike" kern="1200" baseline="0" dirty="0" smtClean="0">
                <a:solidFill>
                  <a:schemeClr val="tx1"/>
                </a:solidFill>
                <a:latin typeface="+mn-lt"/>
                <a:ea typeface="+mn-ea"/>
                <a:cs typeface="+mn-cs"/>
              </a:rPr>
              <a:t>• Median</a:t>
            </a:r>
          </a:p>
          <a:p>
            <a:r>
              <a:rPr lang="en-US" sz="1200" b="0" i="0" u="none" strike="noStrike" kern="1200" baseline="0" dirty="0" smtClean="0">
                <a:solidFill>
                  <a:schemeClr val="tx1"/>
                </a:solidFill>
                <a:latin typeface="+mn-lt"/>
                <a:ea typeface="+mn-ea"/>
                <a:cs typeface="+mn-cs"/>
              </a:rPr>
              <a:t>• Minimum</a:t>
            </a:r>
          </a:p>
          <a:p>
            <a:r>
              <a:rPr lang="en-US" sz="1200" b="0" i="0" u="none" strike="noStrike" kern="1200" baseline="0" dirty="0" smtClean="0">
                <a:solidFill>
                  <a:schemeClr val="tx1"/>
                </a:solidFill>
                <a:latin typeface="+mn-lt"/>
                <a:ea typeface="+mn-ea"/>
                <a:cs typeface="+mn-cs"/>
              </a:rPr>
              <a:t>• Maximum</a:t>
            </a:r>
          </a:p>
          <a:p>
            <a:r>
              <a:rPr lang="en-US" sz="1200" b="0" i="0" u="none" strike="noStrike" kern="1200" baseline="0" dirty="0" smtClean="0">
                <a:solidFill>
                  <a:schemeClr val="tx1"/>
                </a:solidFill>
                <a:latin typeface="+mn-lt"/>
                <a:ea typeface="+mn-ea"/>
                <a:cs typeface="+mn-cs"/>
              </a:rPr>
              <a:t>• Geometric Mean</a:t>
            </a:r>
          </a:p>
          <a:p>
            <a:r>
              <a:rPr lang="en-US" sz="1200" b="0" i="0" u="none" strike="noStrike" kern="1200" baseline="0" dirty="0" smtClean="0">
                <a:solidFill>
                  <a:schemeClr val="tx1"/>
                </a:solidFill>
                <a:latin typeface="+mn-lt"/>
                <a:ea typeface="+mn-ea"/>
                <a:cs typeface="+mn-cs"/>
              </a:rPr>
              <a:t>• Weighted Mean</a:t>
            </a:r>
          </a:p>
          <a:p>
            <a:r>
              <a:rPr lang="en-US" sz="1200" b="0" i="0" u="none" strike="noStrike" kern="1200" baseline="0" dirty="0" smtClean="0">
                <a:solidFill>
                  <a:schemeClr val="tx1"/>
                </a:solidFill>
                <a:latin typeface="+mn-lt"/>
                <a:ea typeface="+mn-ea"/>
                <a:cs typeface="+mn-cs"/>
              </a:rPr>
              <a:t>The first five aggregation types need no further configuration. In case of Weighted Mean, a</a:t>
            </a:r>
          </a:p>
          <a:p>
            <a:r>
              <a:rPr lang="en-US" sz="1200" b="0" i="0" u="none" strike="noStrike" kern="1200" baseline="0" dirty="0" smtClean="0">
                <a:solidFill>
                  <a:schemeClr val="tx1"/>
                </a:solidFill>
                <a:latin typeface="+mn-lt"/>
                <a:ea typeface="+mn-ea"/>
                <a:cs typeface="+mn-cs"/>
              </a:rPr>
              <a:t>weight has to be assigned to every in-edge. By default, every in-edge is given a weight of 1.0.</a:t>
            </a:r>
            <a:endParaRPr lang="en-US" i="0" dirty="0" smtClean="0"/>
          </a:p>
        </p:txBody>
      </p:sp>
      <p:sp>
        <p:nvSpPr>
          <p:cNvPr id="4" name="Slide Number Placeholder 3"/>
          <p:cNvSpPr>
            <a:spLocks noGrp="1"/>
          </p:cNvSpPr>
          <p:nvPr>
            <p:ph type="sldNum" sz="quarter" idx="10"/>
          </p:nvPr>
        </p:nvSpPr>
        <p:spPr/>
        <p:txBody>
          <a:bodyPr/>
          <a:lstStyle/>
          <a:p>
            <a:fld id="{6B90941E-EE54-43A6-9085-868B59D4BA06}" type="slidenum">
              <a:rPr lang="en-US" smtClean="0"/>
              <a:t>32</a:t>
            </a:fld>
            <a:endParaRPr lang="en-US"/>
          </a:p>
        </p:txBody>
      </p:sp>
    </p:spTree>
    <p:extLst>
      <p:ext uri="{BB962C8B-B14F-4D97-AF65-F5344CB8AC3E}">
        <p14:creationId xmlns:p14="http://schemas.microsoft.com/office/powerpoint/2010/main" val="7286068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Tree Editor which allows to create own tree definitions. It provides three</a:t>
            </a:r>
          </a:p>
          <a:p>
            <a:r>
              <a:rPr lang="en-US" sz="1200" b="0" i="0" u="none" strike="noStrike" kern="1200" baseline="0" dirty="0" smtClean="0">
                <a:solidFill>
                  <a:schemeClr val="tx1"/>
                </a:solidFill>
                <a:latin typeface="+mn-lt"/>
                <a:ea typeface="+mn-ea"/>
                <a:cs typeface="+mn-cs"/>
              </a:rPr>
              <a:t>ways to modify a tree definition: by using the context menu, the keyboard shortcuts or simply</a:t>
            </a:r>
          </a:p>
          <a:p>
            <a:r>
              <a:rPr lang="en-US" sz="1200" b="0" i="0" u="none" strike="noStrike" kern="1200" baseline="0" dirty="0" smtClean="0">
                <a:solidFill>
                  <a:schemeClr val="tx1"/>
                </a:solidFill>
                <a:latin typeface="+mn-lt"/>
                <a:ea typeface="+mn-ea"/>
                <a:cs typeface="+mn-cs"/>
              </a:rPr>
              <a:t>by dragging a new node from the tree on the left-hand side into the graph area and dropping</a:t>
            </a:r>
          </a:p>
          <a:p>
            <a:r>
              <a:rPr lang="en-US" sz="1200" b="0" i="0" u="none" strike="noStrike" kern="1200" baseline="0" dirty="0" smtClean="0">
                <a:solidFill>
                  <a:schemeClr val="tx1"/>
                </a:solidFill>
                <a:latin typeface="+mn-lt"/>
                <a:ea typeface="+mn-ea"/>
                <a:cs typeface="+mn-cs"/>
              </a:rPr>
              <a:t>it. If a tree node or edge is selected, a table will appear on the right-hand side showing the</a:t>
            </a:r>
          </a:p>
          <a:p>
            <a:r>
              <a:rPr lang="en-US" sz="1200" b="0" i="0" u="none" strike="noStrike" kern="1200" baseline="0" dirty="0" smtClean="0">
                <a:solidFill>
                  <a:schemeClr val="tx1"/>
                </a:solidFill>
                <a:latin typeface="+mn-lt"/>
                <a:ea typeface="+mn-ea"/>
                <a:cs typeface="+mn-cs"/>
              </a:rPr>
              <a:t>properties of the selected object. Those properties printed in bold face can be modified by the</a:t>
            </a:r>
          </a:p>
          <a:p>
            <a:r>
              <a:rPr lang="en-US" sz="1200" b="0" i="0" u="none" strike="noStrike" kern="1200" baseline="0" dirty="0" smtClean="0">
                <a:solidFill>
                  <a:schemeClr val="tx1"/>
                </a:solidFill>
                <a:latin typeface="+mn-lt"/>
                <a:ea typeface="+mn-ea"/>
                <a:cs typeface="+mn-cs"/>
              </a:rPr>
              <a:t>user. Instead of always starting from scratch, it is also possible to copy a tree definition from</a:t>
            </a:r>
          </a:p>
          <a:p>
            <a:r>
              <a:rPr lang="en-US" sz="1200" b="0" i="0" u="none" strike="noStrike" kern="1200" baseline="0" dirty="0" smtClean="0">
                <a:solidFill>
                  <a:schemeClr val="tx1"/>
                </a:solidFill>
                <a:latin typeface="+mn-lt"/>
                <a:ea typeface="+mn-ea"/>
                <a:cs typeface="+mn-cs"/>
              </a:rPr>
              <a:t>someone else and modify it.</a:t>
            </a:r>
            <a:endParaRPr lang="en-US" i="0" dirty="0" smtClean="0"/>
          </a:p>
        </p:txBody>
      </p:sp>
      <p:sp>
        <p:nvSpPr>
          <p:cNvPr id="4" name="Slide Number Placeholder 3"/>
          <p:cNvSpPr>
            <a:spLocks noGrp="1"/>
          </p:cNvSpPr>
          <p:nvPr>
            <p:ph type="sldNum" sz="quarter" idx="10"/>
          </p:nvPr>
        </p:nvSpPr>
        <p:spPr/>
        <p:txBody>
          <a:bodyPr/>
          <a:lstStyle/>
          <a:p>
            <a:fld id="{6B90941E-EE54-43A6-9085-868B59D4BA06}" type="slidenum">
              <a:rPr lang="en-US" smtClean="0"/>
              <a:t>33</a:t>
            </a:fld>
            <a:endParaRPr lang="en-US"/>
          </a:p>
        </p:txBody>
      </p:sp>
    </p:spTree>
    <p:extLst>
      <p:ext uri="{BB962C8B-B14F-4D97-AF65-F5344CB8AC3E}">
        <p14:creationId xmlns:p14="http://schemas.microsoft.com/office/powerpoint/2010/main" val="22072106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As already seen in the scenarios, it is possible to filter or group by a variety of properties. For</a:t>
            </a:r>
          </a:p>
          <a:p>
            <a:r>
              <a:rPr lang="en-US" sz="1200" b="0" i="0" u="none" strike="noStrike" kern="1200" baseline="0" dirty="0" smtClean="0">
                <a:solidFill>
                  <a:schemeClr val="tx1"/>
                </a:solidFill>
                <a:latin typeface="+mn-lt"/>
                <a:ea typeface="+mn-ea"/>
                <a:cs typeface="+mn-cs"/>
              </a:rPr>
              <a:t>all six data quality entities, the following filters are provided:</a:t>
            </a:r>
          </a:p>
          <a:p>
            <a:r>
              <a:rPr lang="en-US" sz="1200" b="0" i="0" u="none" strike="noStrike" kern="1200" baseline="0" dirty="0" smtClean="0">
                <a:solidFill>
                  <a:schemeClr val="tx1"/>
                </a:solidFill>
                <a:latin typeface="+mn-lt"/>
                <a:ea typeface="+mn-ea"/>
                <a:cs typeface="+mn-cs"/>
              </a:rPr>
              <a:t>• Filter by Id (only consider a single data record)</a:t>
            </a:r>
          </a:p>
          <a:p>
            <a:r>
              <a:rPr lang="en-US" sz="1200" b="0" i="0" u="none" strike="noStrike" kern="1200" baseline="0" dirty="0" smtClean="0">
                <a:solidFill>
                  <a:schemeClr val="tx1"/>
                </a:solidFill>
                <a:latin typeface="+mn-lt"/>
                <a:ea typeface="+mn-ea"/>
                <a:cs typeface="+mn-cs"/>
              </a:rPr>
              <a:t>• Filter/group by creation user</a:t>
            </a:r>
          </a:p>
          <a:p>
            <a:r>
              <a:rPr lang="en-US" sz="1200" b="0" i="0" u="none" strike="noStrike" kern="1200" baseline="0" dirty="0" smtClean="0">
                <a:solidFill>
                  <a:schemeClr val="tx1"/>
                </a:solidFill>
                <a:latin typeface="+mn-lt"/>
                <a:ea typeface="+mn-ea"/>
                <a:cs typeface="+mn-cs"/>
              </a:rPr>
              <a:t>• Filter/group by year of creation</a:t>
            </a:r>
          </a:p>
          <a:p>
            <a:r>
              <a:rPr lang="en-US" sz="1200" b="0" i="0" u="none" strike="noStrike" kern="1200" baseline="0" dirty="0" smtClean="0">
                <a:solidFill>
                  <a:schemeClr val="tx1"/>
                </a:solidFill>
                <a:latin typeface="+mn-lt"/>
                <a:ea typeface="+mn-ea"/>
                <a:cs typeface="+mn-cs"/>
              </a:rPr>
              <a:t>• Filter/group by mutation user</a:t>
            </a:r>
          </a:p>
          <a:p>
            <a:r>
              <a:rPr lang="en-US" sz="1200" b="0" i="0" u="none" strike="noStrike" kern="1200" baseline="0" dirty="0" smtClean="0">
                <a:solidFill>
                  <a:schemeClr val="tx1"/>
                </a:solidFill>
                <a:latin typeface="+mn-lt"/>
                <a:ea typeface="+mn-ea"/>
                <a:cs typeface="+mn-cs"/>
              </a:rPr>
              <a:t>• Filter/group by year of mutation</a:t>
            </a:r>
          </a:p>
          <a:p>
            <a:r>
              <a:rPr lang="en-US" sz="1200" b="0" i="0" u="none" strike="noStrike" kern="1200" baseline="0" dirty="0" smtClean="0">
                <a:solidFill>
                  <a:schemeClr val="tx1"/>
                </a:solidFill>
                <a:latin typeface="+mn-lt"/>
                <a:ea typeface="+mn-ea"/>
                <a:cs typeface="+mn-cs"/>
              </a:rPr>
              <a:t>Additionally, every data quality entity has its specific filters. For example, the aggregated</a:t>
            </a:r>
          </a:p>
          <a:p>
            <a:r>
              <a:rPr lang="en-US" sz="1200" b="0" i="0" u="none" strike="noStrike" kern="1200" baseline="0" dirty="0" smtClean="0">
                <a:solidFill>
                  <a:schemeClr val="tx1"/>
                </a:solidFill>
                <a:latin typeface="+mn-lt"/>
                <a:ea typeface="+mn-ea"/>
                <a:cs typeface="+mn-cs"/>
              </a:rPr>
              <a:t>foods can be filtered by the version of the database.</a:t>
            </a:r>
            <a:endParaRPr lang="en-US" i="0" dirty="0" smtClean="0"/>
          </a:p>
        </p:txBody>
      </p:sp>
      <p:sp>
        <p:nvSpPr>
          <p:cNvPr id="4" name="Slide Number Placeholder 3"/>
          <p:cNvSpPr>
            <a:spLocks noGrp="1"/>
          </p:cNvSpPr>
          <p:nvPr>
            <p:ph type="sldNum" sz="quarter" idx="10"/>
          </p:nvPr>
        </p:nvSpPr>
        <p:spPr/>
        <p:txBody>
          <a:bodyPr/>
          <a:lstStyle/>
          <a:p>
            <a:fld id="{6B90941E-EE54-43A6-9085-868B59D4BA06}" type="slidenum">
              <a:rPr lang="en-US" smtClean="0"/>
              <a:t>34</a:t>
            </a:fld>
            <a:endParaRPr lang="en-US"/>
          </a:p>
        </p:txBody>
      </p:sp>
    </p:spTree>
    <p:extLst>
      <p:ext uri="{BB962C8B-B14F-4D97-AF65-F5344CB8AC3E}">
        <p14:creationId xmlns:p14="http://schemas.microsoft.com/office/powerpoint/2010/main" val="1372516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data quality (DQ) requirements are defined in custom Java validation classes for the DQIF whereas the DQAF makes use of SQL statements for the validation.</a:t>
            </a:r>
            <a:endParaRPr lang="en-US" i="0" dirty="0" smtClean="0"/>
          </a:p>
        </p:txBody>
      </p:sp>
      <p:sp>
        <p:nvSpPr>
          <p:cNvPr id="4" name="Slide Number Placeholder 3"/>
          <p:cNvSpPr>
            <a:spLocks noGrp="1"/>
          </p:cNvSpPr>
          <p:nvPr>
            <p:ph type="sldNum" sz="quarter" idx="10"/>
          </p:nvPr>
        </p:nvSpPr>
        <p:spPr/>
        <p:txBody>
          <a:bodyPr/>
          <a:lstStyle/>
          <a:p>
            <a:fld id="{6B90941E-EE54-43A6-9085-868B59D4BA06}" type="slidenum">
              <a:rPr lang="en-US" smtClean="0"/>
              <a:t>35</a:t>
            </a:fld>
            <a:endParaRPr lang="en-US"/>
          </a:p>
        </p:txBody>
      </p:sp>
    </p:spTree>
    <p:extLst>
      <p:ext uri="{BB962C8B-B14F-4D97-AF65-F5344CB8AC3E}">
        <p14:creationId xmlns:p14="http://schemas.microsoft.com/office/powerpoint/2010/main" val="6448314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Quality Requirements view is probably the most interesting one. Here it is possible to</a:t>
            </a:r>
          </a:p>
          <a:p>
            <a:r>
              <a:rPr lang="en-US" sz="1200" b="0" i="0" u="none" strike="noStrike" kern="1200" baseline="0" dirty="0" smtClean="0">
                <a:solidFill>
                  <a:schemeClr val="tx1"/>
                </a:solidFill>
                <a:latin typeface="+mn-lt"/>
                <a:ea typeface="+mn-ea"/>
                <a:cs typeface="+mn-cs"/>
              </a:rPr>
              <a:t>define the quality checks which have to be performed whenever a Quality Assessment is run.</a:t>
            </a:r>
          </a:p>
          <a:p>
            <a:r>
              <a:rPr lang="en-US" sz="1200" b="0" i="0" u="none" strike="noStrike" kern="1200" baseline="0" dirty="0" smtClean="0">
                <a:solidFill>
                  <a:schemeClr val="tx1"/>
                </a:solidFill>
                <a:latin typeface="+mn-lt"/>
                <a:ea typeface="+mn-ea"/>
                <a:cs typeface="+mn-cs"/>
              </a:rPr>
              <a:t>As already mentioned in section 3.2.1, a quality requirement belongs to a quality entity and</a:t>
            </a:r>
          </a:p>
          <a:p>
            <a:r>
              <a:rPr lang="en-US" sz="1200" b="0" i="0" u="none" strike="noStrike" kern="1200" baseline="0" dirty="0" smtClean="0">
                <a:solidFill>
                  <a:schemeClr val="tx1"/>
                </a:solidFill>
                <a:latin typeface="+mn-lt"/>
                <a:ea typeface="+mn-ea"/>
                <a:cs typeface="+mn-cs"/>
              </a:rPr>
              <a:t>has a type:</a:t>
            </a:r>
          </a:p>
          <a:p>
            <a:r>
              <a:rPr lang="en-US" sz="1200" b="0" i="0" u="none" strike="noStrike" kern="1200" baseline="0" dirty="0" smtClean="0">
                <a:solidFill>
                  <a:schemeClr val="tx1"/>
                </a:solidFill>
                <a:latin typeface="+mn-lt"/>
                <a:ea typeface="+mn-ea"/>
                <a:cs typeface="+mn-cs"/>
              </a:rPr>
              <a:t>Entity Id: The Id of the entity on which the quality check has to be performed.</a:t>
            </a:r>
          </a:p>
          <a:p>
            <a:r>
              <a:rPr lang="en-US" sz="1200" b="0" i="0" u="none" strike="noStrike" kern="1200" baseline="0" dirty="0" smtClean="0">
                <a:solidFill>
                  <a:schemeClr val="tx1"/>
                </a:solidFill>
                <a:latin typeface="+mn-lt"/>
                <a:ea typeface="+mn-ea"/>
                <a:cs typeface="+mn-cs"/>
              </a:rPr>
              <a:t>Example: 16</a:t>
            </a:r>
          </a:p>
          <a:p>
            <a:r>
              <a:rPr lang="en-US" sz="1200" b="0" i="0" u="none" strike="noStrike" kern="1200" baseline="0" dirty="0" smtClean="0">
                <a:solidFill>
                  <a:schemeClr val="tx1"/>
                </a:solidFill>
                <a:latin typeface="+mn-lt"/>
                <a:ea typeface="+mn-ea"/>
                <a:cs typeface="+mn-cs"/>
              </a:rPr>
              <a:t>Name: The display name of the quality requirement.</a:t>
            </a:r>
          </a:p>
          <a:p>
            <a:r>
              <a:rPr lang="en-US" sz="1200" b="0" i="0" u="none" strike="noStrike" kern="1200" baseline="0" dirty="0" smtClean="0">
                <a:solidFill>
                  <a:schemeClr val="tx1"/>
                </a:solidFill>
                <a:latin typeface="+mn-lt"/>
                <a:ea typeface="+mn-ea"/>
                <a:cs typeface="+mn-cs"/>
              </a:rPr>
              <a:t>Example: Mean &gt;= Min</a:t>
            </a:r>
          </a:p>
          <a:p>
            <a:r>
              <a:rPr lang="en-US" sz="1200" b="0" i="0" u="none" strike="noStrike" kern="1200" baseline="0" dirty="0" smtClean="0">
                <a:solidFill>
                  <a:schemeClr val="tx1"/>
                </a:solidFill>
                <a:latin typeface="+mn-lt"/>
                <a:ea typeface="+mn-ea"/>
                <a:cs typeface="+mn-cs"/>
              </a:rPr>
              <a:t>Description: An optional documentary description.</a:t>
            </a:r>
          </a:p>
          <a:p>
            <a:r>
              <a:rPr lang="en-US" sz="1200" b="0" i="0" u="none" strike="noStrike" kern="1200" baseline="0" dirty="0" smtClean="0">
                <a:solidFill>
                  <a:schemeClr val="tx1"/>
                </a:solidFill>
                <a:latin typeface="+mn-lt"/>
                <a:ea typeface="+mn-ea"/>
                <a:cs typeface="+mn-cs"/>
              </a:rPr>
              <a:t>Type: Hard constraint, Soft constraint or Indicator</a:t>
            </a:r>
          </a:p>
          <a:p>
            <a:r>
              <a:rPr lang="en-US" sz="1200" b="0" i="0" u="none" strike="noStrike" kern="1200" baseline="0" dirty="0" smtClean="0">
                <a:solidFill>
                  <a:schemeClr val="tx1"/>
                </a:solidFill>
                <a:latin typeface="+mn-lt"/>
                <a:ea typeface="+mn-ea"/>
                <a:cs typeface="+mn-cs"/>
              </a:rPr>
              <a:t>Assessment SQL: The SQL statement which is executed when a Quality Assessment is</a:t>
            </a:r>
          </a:p>
          <a:p>
            <a:r>
              <a:rPr lang="en-US" sz="1200" b="0" i="0" u="none" strike="noStrike" kern="1200" baseline="0" dirty="0" smtClean="0">
                <a:solidFill>
                  <a:schemeClr val="tx1"/>
                </a:solidFill>
                <a:latin typeface="+mn-lt"/>
                <a:ea typeface="+mn-ea"/>
                <a:cs typeface="+mn-cs"/>
              </a:rPr>
              <a:t>performed. This SELECT statement must return one row for every</a:t>
            </a:r>
          </a:p>
          <a:p>
            <a:r>
              <a:rPr lang="en-US" sz="1200" b="0" i="0" u="none" strike="noStrike" kern="1200" baseline="0" dirty="0" smtClean="0">
                <a:solidFill>
                  <a:schemeClr val="tx1"/>
                </a:solidFill>
                <a:latin typeface="+mn-lt"/>
                <a:ea typeface="+mn-ea"/>
                <a:cs typeface="+mn-cs"/>
              </a:rPr>
              <a:t>data record in the quality entity. Each row must have the format</a:t>
            </a:r>
          </a:p>
          <a:p>
            <a:r>
              <a:rPr lang="en-US" sz="1200" b="0" i="0" u="none" strike="noStrike" kern="1200" baseline="0" dirty="0" err="1" smtClean="0">
                <a:solidFill>
                  <a:schemeClr val="tx1"/>
                </a:solidFill>
                <a:latin typeface="+mn-lt"/>
                <a:ea typeface="+mn-ea"/>
                <a:cs typeface="+mn-cs"/>
              </a:rPr>
              <a:t>frequirementId</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assessmentId</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refId</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valueg</a:t>
            </a:r>
            <a:r>
              <a:rPr lang="en-US" sz="1200" b="0" i="0" u="none" strike="noStrike" kern="1200" baseline="0" dirty="0" smtClean="0">
                <a:solidFill>
                  <a:schemeClr val="tx1"/>
                </a:solidFill>
                <a:latin typeface="+mn-lt"/>
                <a:ea typeface="+mn-ea"/>
                <a:cs typeface="+mn-cs"/>
              </a:rPr>
              <a:t>. Value is the data</a:t>
            </a:r>
          </a:p>
          <a:p>
            <a:r>
              <a:rPr lang="en-US" sz="1200" b="0" i="0" u="none" strike="noStrike" kern="1200" baseline="0" dirty="0" smtClean="0">
                <a:solidFill>
                  <a:schemeClr val="tx1"/>
                </a:solidFill>
                <a:latin typeface="+mn-lt"/>
                <a:ea typeface="+mn-ea"/>
                <a:cs typeface="+mn-cs"/>
              </a:rPr>
              <a:t>quality value of the data record identified by </a:t>
            </a:r>
            <a:r>
              <a:rPr lang="en-US" sz="1200" b="0" i="0" u="none" strike="noStrike" kern="1200" baseline="0" dirty="0" err="1" smtClean="0">
                <a:solidFill>
                  <a:schemeClr val="tx1"/>
                </a:solidFill>
                <a:latin typeface="+mn-lt"/>
                <a:ea typeface="+mn-ea"/>
                <a:cs typeface="+mn-cs"/>
              </a:rPr>
              <a:t>refId</a:t>
            </a:r>
            <a:r>
              <a:rPr lang="en-US" sz="1200" b="0" i="0" u="none" strike="noStrike" kern="1200" baseline="0" dirty="0" smtClean="0">
                <a:solidFill>
                  <a:schemeClr val="tx1"/>
                </a:solidFill>
                <a:latin typeface="+mn-lt"/>
                <a:ea typeface="+mn-ea"/>
                <a:cs typeface="+mn-cs"/>
              </a:rPr>
              <a:t>. It must be a number</a:t>
            </a:r>
          </a:p>
          <a:p>
            <a:r>
              <a:rPr lang="en-US" sz="1200" b="0" i="0" u="none" strike="noStrike" kern="1200" baseline="0" dirty="0" smtClean="0">
                <a:solidFill>
                  <a:schemeClr val="tx1"/>
                </a:solidFill>
                <a:latin typeface="+mn-lt"/>
                <a:ea typeface="+mn-ea"/>
                <a:cs typeface="+mn-cs"/>
              </a:rPr>
              <a:t>between 0.0 (worst quality) and 1.0 (best quality). NULL may be</a:t>
            </a:r>
          </a:p>
          <a:p>
            <a:r>
              <a:rPr lang="en-US" sz="1200" b="0" i="0" u="none" strike="noStrike" kern="1200" baseline="0" dirty="0" smtClean="0">
                <a:solidFill>
                  <a:schemeClr val="tx1"/>
                </a:solidFill>
                <a:latin typeface="+mn-lt"/>
                <a:ea typeface="+mn-ea"/>
                <a:cs typeface="+mn-cs"/>
              </a:rPr>
              <a:t>returned to express that the quality requirement is not applicable to a</a:t>
            </a:r>
          </a:p>
          <a:p>
            <a:r>
              <a:rPr lang="en-US" sz="1200" b="0" i="0" u="none" strike="noStrike" kern="1200" baseline="0" dirty="0" smtClean="0">
                <a:solidFill>
                  <a:schemeClr val="tx1"/>
                </a:solidFill>
                <a:latin typeface="+mn-lt"/>
                <a:ea typeface="+mn-ea"/>
                <a:cs typeface="+mn-cs"/>
              </a:rPr>
              <a:t>certain data record.</a:t>
            </a:r>
            <a:endParaRPr lang="en-US" i="0" dirty="0" smtClean="0"/>
          </a:p>
        </p:txBody>
      </p:sp>
      <p:sp>
        <p:nvSpPr>
          <p:cNvPr id="4" name="Slide Number Placeholder 3"/>
          <p:cNvSpPr>
            <a:spLocks noGrp="1"/>
          </p:cNvSpPr>
          <p:nvPr>
            <p:ph type="sldNum" sz="quarter" idx="10"/>
          </p:nvPr>
        </p:nvSpPr>
        <p:spPr/>
        <p:txBody>
          <a:bodyPr/>
          <a:lstStyle/>
          <a:p>
            <a:fld id="{6B90941E-EE54-43A6-9085-868B59D4BA06}" type="slidenum">
              <a:rPr lang="en-US" smtClean="0"/>
              <a:t>36</a:t>
            </a:fld>
            <a:endParaRPr lang="en-US"/>
          </a:p>
        </p:txBody>
      </p:sp>
    </p:spTree>
    <p:extLst>
      <p:ext uri="{BB962C8B-B14F-4D97-AF65-F5344CB8AC3E}">
        <p14:creationId xmlns:p14="http://schemas.microsoft.com/office/powerpoint/2010/main" val="15922440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0" dirty="0" smtClean="0"/>
          </a:p>
        </p:txBody>
      </p:sp>
      <p:sp>
        <p:nvSpPr>
          <p:cNvPr id="4" name="Slide Number Placeholder 3"/>
          <p:cNvSpPr>
            <a:spLocks noGrp="1"/>
          </p:cNvSpPr>
          <p:nvPr>
            <p:ph type="sldNum" sz="quarter" idx="10"/>
          </p:nvPr>
        </p:nvSpPr>
        <p:spPr/>
        <p:txBody>
          <a:bodyPr/>
          <a:lstStyle/>
          <a:p>
            <a:fld id="{6B90941E-EE54-43A6-9085-868B59D4BA06}" type="slidenum">
              <a:rPr lang="en-US" smtClean="0"/>
              <a:t>37</a:t>
            </a:fld>
            <a:endParaRPr lang="en-US"/>
          </a:p>
        </p:txBody>
      </p:sp>
    </p:spTree>
    <p:extLst>
      <p:ext uri="{BB962C8B-B14F-4D97-AF65-F5344CB8AC3E}">
        <p14:creationId xmlns:p14="http://schemas.microsoft.com/office/powerpoint/2010/main" val="31868819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0" dirty="0" smtClean="0"/>
          </a:p>
        </p:txBody>
      </p:sp>
      <p:sp>
        <p:nvSpPr>
          <p:cNvPr id="4" name="Slide Number Placeholder 3"/>
          <p:cNvSpPr>
            <a:spLocks noGrp="1"/>
          </p:cNvSpPr>
          <p:nvPr>
            <p:ph type="sldNum" sz="quarter" idx="10"/>
          </p:nvPr>
        </p:nvSpPr>
        <p:spPr/>
        <p:txBody>
          <a:bodyPr/>
          <a:lstStyle/>
          <a:p>
            <a:fld id="{6B90941E-EE54-43A6-9085-868B59D4BA06}" type="slidenum">
              <a:rPr lang="en-US" smtClean="0"/>
              <a:t>38</a:t>
            </a:fld>
            <a:endParaRPr lang="en-US"/>
          </a:p>
        </p:txBody>
      </p:sp>
    </p:spTree>
    <p:extLst>
      <p:ext uri="{BB962C8B-B14F-4D97-AF65-F5344CB8AC3E}">
        <p14:creationId xmlns:p14="http://schemas.microsoft.com/office/powerpoint/2010/main" val="21377864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dirty="0" smtClean="0"/>
              <a:t>We evaluated</a:t>
            </a:r>
            <a:r>
              <a:rPr lang="de-CH" baseline="0" dirty="0" smtClean="0"/>
              <a:t> our approach in the field of food sciences where we are mainly concerned about </a:t>
            </a:r>
            <a:r>
              <a:rPr lang="de-CH" dirty="0" smtClean="0"/>
              <a:t>Food Composition data and Total Diet Study data.</a:t>
            </a:r>
            <a:endParaRPr lang="en-US" dirty="0" smtClean="0"/>
          </a:p>
          <a:p>
            <a:endParaRPr lang="en-US" dirty="0" smtClean="0"/>
          </a:p>
          <a:p>
            <a:r>
              <a:rPr lang="en-US" dirty="0" smtClean="0"/>
              <a:t>Food composition data (FC</a:t>
            </a:r>
            <a:r>
              <a:rPr lang="en-US" baseline="0" dirty="0" smtClean="0"/>
              <a:t> data</a:t>
            </a:r>
            <a:r>
              <a:rPr lang="en-US" dirty="0" smtClean="0"/>
              <a:t>) are detailed sets of information on the nutritionally important components of foods and provide values for energy and nutrients including protein, carbohydrates, fat, vitamins and minerals and for other important food components such as </a:t>
            </a:r>
            <a:r>
              <a:rPr lang="en-US" dirty="0" err="1" smtClean="0"/>
              <a:t>fibre</a:t>
            </a:r>
            <a:r>
              <a:rPr lang="en-US" dirty="0" smtClean="0"/>
              <a:t>. The data is presented in food composition databases (FCDBs)</a:t>
            </a:r>
            <a:r>
              <a:rPr lang="en-US" baseline="0" dirty="0" smtClean="0"/>
              <a:t> such as the Swiss Food Composition Database (SFCD).</a:t>
            </a:r>
          </a:p>
          <a:p>
            <a:endParaRPr lang="de-CH" baseline="0" dirty="0" smtClean="0"/>
          </a:p>
          <a:p>
            <a:r>
              <a:rPr lang="de-CH" sz="1200" dirty="0" smtClean="0"/>
              <a:t>Total Diet Study data is similar to FC data but containing contaminant analysis values instead of nutrient values. Allthough the data is similar the TDS process to getting the data is very different to the FC process.</a:t>
            </a:r>
            <a:endParaRPr lang="en-US" sz="120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6B90941E-EE54-43A6-9085-868B59D4BA06}" type="slidenum">
              <a:rPr lang="en-US" smtClean="0"/>
              <a:t>39</a:t>
            </a:fld>
            <a:endParaRPr lang="en-US"/>
          </a:p>
        </p:txBody>
      </p:sp>
    </p:spTree>
    <p:extLst>
      <p:ext uri="{BB962C8B-B14F-4D97-AF65-F5344CB8AC3E}">
        <p14:creationId xmlns:p14="http://schemas.microsoft.com/office/powerpoint/2010/main" val="32182752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CH" dirty="0" smtClean="0"/>
              <a:t>After this introduction</a:t>
            </a:r>
            <a:r>
              <a:rPr lang="de-CH" baseline="0" dirty="0" smtClean="0"/>
              <a:t> I will present you …</a:t>
            </a:r>
            <a:endParaRPr lang="en-US" dirty="0"/>
          </a:p>
        </p:txBody>
      </p:sp>
      <p:sp>
        <p:nvSpPr>
          <p:cNvPr id="4" name="Slide Number Placeholder 3"/>
          <p:cNvSpPr>
            <a:spLocks noGrp="1"/>
          </p:cNvSpPr>
          <p:nvPr>
            <p:ph type="sldNum" sz="quarter" idx="10"/>
          </p:nvPr>
        </p:nvSpPr>
        <p:spPr/>
        <p:txBody>
          <a:bodyPr/>
          <a:lstStyle/>
          <a:p>
            <a:fld id="{6B90941E-EE54-43A6-9085-868B59D4BA06}" type="slidenum">
              <a:rPr lang="en-US" smtClean="0"/>
              <a:t>40</a:t>
            </a:fld>
            <a:endParaRPr lang="en-US"/>
          </a:p>
        </p:txBody>
      </p:sp>
    </p:spTree>
    <p:extLst>
      <p:ext uri="{BB962C8B-B14F-4D97-AF65-F5344CB8AC3E}">
        <p14:creationId xmlns:p14="http://schemas.microsoft.com/office/powerpoint/2010/main" val="25895287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0" dirty="0" smtClean="0"/>
          </a:p>
        </p:txBody>
      </p:sp>
      <p:sp>
        <p:nvSpPr>
          <p:cNvPr id="4" name="Slide Number Placeholder 3"/>
          <p:cNvSpPr>
            <a:spLocks noGrp="1"/>
          </p:cNvSpPr>
          <p:nvPr>
            <p:ph type="sldNum" sz="quarter" idx="10"/>
          </p:nvPr>
        </p:nvSpPr>
        <p:spPr/>
        <p:txBody>
          <a:bodyPr/>
          <a:lstStyle/>
          <a:p>
            <a:fld id="{6B90941E-EE54-43A6-9085-868B59D4BA06}" type="slidenum">
              <a:rPr lang="en-US" smtClean="0"/>
              <a:t>41</a:t>
            </a:fld>
            <a:endParaRPr lang="en-US"/>
          </a:p>
        </p:txBody>
      </p:sp>
    </p:spTree>
    <p:extLst>
      <p:ext uri="{BB962C8B-B14F-4D97-AF65-F5344CB8AC3E}">
        <p14:creationId xmlns:p14="http://schemas.microsoft.com/office/powerpoint/2010/main" val="1580941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0" y="6613525"/>
            <a:ext cx="2133600" cy="244475"/>
          </a:xfrm>
        </p:spPr>
        <p:txBody>
          <a:bodyPr/>
          <a:lstStyle>
            <a:lvl1pPr>
              <a:defRPr sz="1000"/>
            </a:lvl1pPr>
          </a:lstStyle>
          <a:p>
            <a:r>
              <a:rPr lang="en-US" smtClean="0"/>
              <a:t>27 May 2015</a:t>
            </a:r>
            <a:endParaRPr lang="en-US" dirty="0"/>
          </a:p>
        </p:txBody>
      </p:sp>
      <p:sp>
        <p:nvSpPr>
          <p:cNvPr id="5" name="Footer Placeholder 4"/>
          <p:cNvSpPr>
            <a:spLocks noGrp="1"/>
          </p:cNvSpPr>
          <p:nvPr>
            <p:ph type="ftr" sz="quarter" idx="11"/>
          </p:nvPr>
        </p:nvSpPr>
        <p:spPr>
          <a:xfrm>
            <a:off x="3124200" y="6629400"/>
            <a:ext cx="2895600" cy="228600"/>
          </a:xfrm>
        </p:spPr>
        <p:txBody>
          <a:bodyPr/>
          <a:lstStyle>
            <a:lvl1pPr>
              <a:defRPr sz="1000"/>
            </a:lvl1pPr>
          </a:lstStyle>
          <a:p>
            <a:r>
              <a:rPr lang="en-US" dirty="0" smtClean="0"/>
              <a:t>weber@inf.ethz.ch</a:t>
            </a:r>
            <a:endParaRPr lang="en-US" dirty="0"/>
          </a:p>
        </p:txBody>
      </p:sp>
      <p:sp>
        <p:nvSpPr>
          <p:cNvPr id="6" name="Slide Number Placeholder 5"/>
          <p:cNvSpPr>
            <a:spLocks noGrp="1"/>
          </p:cNvSpPr>
          <p:nvPr>
            <p:ph type="sldNum" sz="quarter" idx="12"/>
          </p:nvPr>
        </p:nvSpPr>
        <p:spPr>
          <a:xfrm>
            <a:off x="7010400" y="6629400"/>
            <a:ext cx="2133600" cy="228600"/>
          </a:xfrm>
        </p:spPr>
        <p:txBody>
          <a:bodyPr/>
          <a:lstStyle>
            <a:lvl1pPr>
              <a:defRPr sz="1000"/>
            </a:lvl1pPr>
          </a:lstStyle>
          <a:p>
            <a:fld id="{E0BD4497-F4D4-4040-806E-FE2C7918C4C8}" type="slidenum">
              <a:rPr lang="en-US" smtClean="0"/>
              <a:pPr/>
              <a:t>‹#›</a:t>
            </a:fld>
            <a:endParaRPr lang="en-US" dirty="0"/>
          </a:p>
        </p:txBody>
      </p:sp>
      <p:sp>
        <p:nvSpPr>
          <p:cNvPr id="7" name="TextBox 6"/>
          <p:cNvSpPr txBox="1"/>
          <p:nvPr/>
        </p:nvSpPr>
        <p:spPr>
          <a:xfrm>
            <a:off x="8244907" y="0"/>
            <a:ext cx="899093" cy="523220"/>
          </a:xfrm>
          <a:prstGeom prst="rect">
            <a:avLst/>
          </a:prstGeom>
          <a:noFill/>
        </p:spPr>
        <p:txBody>
          <a:bodyPr wrap="none" rtlCol="0">
            <a:spAutoFit/>
          </a:bodyPr>
          <a:lstStyle/>
          <a:p>
            <a:pPr algn="r"/>
            <a:r>
              <a:rPr lang="en-US" sz="1400" dirty="0" smtClean="0">
                <a:solidFill>
                  <a:schemeClr val="tx1">
                    <a:lumMod val="65000"/>
                    <a:lumOff val="35000"/>
                  </a:schemeClr>
                </a:solidFill>
              </a:rPr>
              <a:t>ECIS 2015</a:t>
            </a:r>
          </a:p>
          <a:p>
            <a:pPr algn="r"/>
            <a:r>
              <a:rPr lang="de-CH" sz="1400" dirty="0" smtClean="0">
                <a:solidFill>
                  <a:schemeClr val="tx1">
                    <a:lumMod val="65000"/>
                    <a:lumOff val="35000"/>
                  </a:schemeClr>
                </a:solidFill>
              </a:rPr>
              <a:t>Münster</a:t>
            </a:r>
            <a:endParaRPr lang="en-US" sz="1400" dirty="0">
              <a:solidFill>
                <a:schemeClr val="tx1">
                  <a:lumMod val="65000"/>
                  <a:lumOff val="35000"/>
                </a:schemeClr>
              </a:solidFill>
            </a:endParaRPr>
          </a:p>
        </p:txBody>
      </p:sp>
      <p:cxnSp>
        <p:nvCxnSpPr>
          <p:cNvPr id="9" name="Straight Connector 8"/>
          <p:cNvCxnSpPr/>
          <p:nvPr/>
        </p:nvCxnSpPr>
        <p:spPr>
          <a:xfrm>
            <a:off x="3048000" y="0"/>
            <a:ext cx="0" cy="685800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0" y="2286000"/>
            <a:ext cx="9144000"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096000" y="0"/>
            <a:ext cx="0" cy="685800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266700" y="4673600"/>
            <a:ext cx="9144000"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316480" y="1571307"/>
            <a:ext cx="2362200" cy="1470025"/>
          </a:xfrm>
          <a:solidFill>
            <a:schemeClr val="tx1"/>
          </a:solidFill>
        </p:spPr>
        <p:txBody>
          <a:bodyPr>
            <a:normAutofit/>
          </a:bodyPr>
          <a:lstStyle>
            <a:lvl1pPr algn="l">
              <a:defRPr sz="400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316480" y="3743960"/>
            <a:ext cx="2362200" cy="1752600"/>
          </a:xfrm>
          <a:solidFill>
            <a:schemeClr val="tx1"/>
          </a:solidFill>
        </p:spPr>
        <p:txBody>
          <a:bodyPr/>
          <a:lstStyle>
            <a:lvl1pPr marL="0" indent="0" algn="l">
              <a:buFontTx/>
              <a:buNone/>
              <a:defRPr>
                <a:solidFill>
                  <a:schemeClr val="bg2">
                    <a:lumMod val="9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6177336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Rectangle 7"/>
          <p:cNvSpPr/>
          <p:nvPr/>
        </p:nvSpPr>
        <p:spPr>
          <a:xfrm>
            <a:off x="27633" y="6553200"/>
            <a:ext cx="9144000" cy="304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04800" y="1219200"/>
            <a:ext cx="8534400" cy="5029200"/>
          </a:xfrm>
        </p:spPr>
        <p:txBody>
          <a:bodyPr>
            <a:normAutofit/>
          </a:bodyPr>
          <a:lstStyle>
            <a:lvl1pPr>
              <a:spcBef>
                <a:spcPts val="1200"/>
              </a:spcBef>
              <a:defRPr sz="2000">
                <a:solidFill>
                  <a:schemeClr val="tx1"/>
                </a:solidFill>
              </a:defRPr>
            </a:lvl1pPr>
            <a:lvl2pPr>
              <a:spcBef>
                <a:spcPts val="1200"/>
              </a:spcBef>
              <a:defRPr sz="1800">
                <a:solidFill>
                  <a:schemeClr val="tx1"/>
                </a:solidFill>
              </a:defRPr>
            </a:lvl2pPr>
            <a:lvl3pPr>
              <a:spcBef>
                <a:spcPts val="1200"/>
              </a:spcBef>
              <a:defRPr sz="1600">
                <a:solidFill>
                  <a:schemeClr val="tx1"/>
                </a:solidFill>
              </a:defRPr>
            </a:lvl3pPr>
            <a:lvl4pPr>
              <a:spcBef>
                <a:spcPts val="1200"/>
              </a:spcBef>
              <a:defRPr sz="1400">
                <a:solidFill>
                  <a:schemeClr val="tx1"/>
                </a:solidFill>
              </a:defRPr>
            </a:lvl4pPr>
            <a:lvl5pPr>
              <a:spcBef>
                <a:spcPts val="1200"/>
              </a:spcBef>
              <a:defRPr sz="1400">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24284" y="6553200"/>
            <a:ext cx="2133600" cy="304800"/>
          </a:xfrm>
        </p:spPr>
        <p:txBody>
          <a:bodyPr/>
          <a:lstStyle>
            <a:lvl1pPr>
              <a:defRPr sz="1000">
                <a:solidFill>
                  <a:schemeClr val="bg1">
                    <a:lumMod val="75000"/>
                  </a:schemeClr>
                </a:solidFill>
              </a:defRPr>
            </a:lvl1pPr>
          </a:lstStyle>
          <a:p>
            <a:r>
              <a:rPr lang="en-US" smtClean="0"/>
              <a:t>27 May 2015</a:t>
            </a:r>
            <a:endParaRPr lang="en-US" dirty="0"/>
          </a:p>
        </p:txBody>
      </p:sp>
      <p:sp>
        <p:nvSpPr>
          <p:cNvPr id="6" name="Slide Number Placeholder 5"/>
          <p:cNvSpPr>
            <a:spLocks noGrp="1"/>
          </p:cNvSpPr>
          <p:nvPr>
            <p:ph type="sldNum" sz="quarter" idx="12"/>
          </p:nvPr>
        </p:nvSpPr>
        <p:spPr>
          <a:xfrm>
            <a:off x="7010400" y="6553200"/>
            <a:ext cx="2133600" cy="304800"/>
          </a:xfrm>
        </p:spPr>
        <p:txBody>
          <a:bodyPr/>
          <a:lstStyle>
            <a:lvl1pPr>
              <a:defRPr sz="1000">
                <a:solidFill>
                  <a:schemeClr val="bg1">
                    <a:lumMod val="75000"/>
                  </a:schemeClr>
                </a:solidFill>
              </a:defRPr>
            </a:lvl1pPr>
          </a:lstStyle>
          <a:p>
            <a:fld id="{7F64CCB6-A2C3-4CAD-A28F-3884E957A6FF}" type="slidenum">
              <a:rPr lang="en-US" smtClean="0"/>
              <a:pPr/>
              <a:t>‹#›</a:t>
            </a:fld>
            <a:endParaRPr lang="en-US" dirty="0"/>
          </a:p>
        </p:txBody>
      </p:sp>
      <p:sp>
        <p:nvSpPr>
          <p:cNvPr id="7" name="Rectangle 6"/>
          <p:cNvSpPr/>
          <p:nvPr/>
        </p:nvSpPr>
        <p:spPr>
          <a:xfrm>
            <a:off x="0" y="0"/>
            <a:ext cx="9144000" cy="91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p:nvPr>
        </p:nvSpPr>
        <p:spPr>
          <a:xfrm>
            <a:off x="304800" y="152400"/>
            <a:ext cx="8229600" cy="685800"/>
          </a:xfrm>
        </p:spPr>
        <p:txBody>
          <a:bodyPr>
            <a:normAutofit/>
          </a:bodyPr>
          <a:lstStyle>
            <a:lvl1pPr algn="l">
              <a:defRPr sz="2400">
                <a:solidFill>
                  <a:schemeClr val="bg1"/>
                </a:solidFill>
              </a:defRPr>
            </a:lvl1pPr>
          </a:lstStyle>
          <a:p>
            <a:r>
              <a:rPr lang="en-US" smtClean="0"/>
              <a:t>Click to edit Master title style</a:t>
            </a:r>
            <a:endParaRPr lang="en-US" dirty="0"/>
          </a:p>
        </p:txBody>
      </p:sp>
      <p:sp>
        <p:nvSpPr>
          <p:cNvPr id="10" name="Footer Placeholder 4"/>
          <p:cNvSpPr>
            <a:spLocks noGrp="1"/>
          </p:cNvSpPr>
          <p:nvPr>
            <p:ph type="ftr" sz="quarter" idx="3"/>
          </p:nvPr>
        </p:nvSpPr>
        <p:spPr>
          <a:xfrm>
            <a:off x="3048000" y="6553200"/>
            <a:ext cx="2895600" cy="298938"/>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smtClean="0"/>
              <a:t>weber@inf.ethz.ch</a:t>
            </a:r>
            <a:endParaRPr lang="en-US" dirty="0"/>
          </a:p>
        </p:txBody>
      </p:sp>
      <p:sp>
        <p:nvSpPr>
          <p:cNvPr id="9" name="Rectangle 8"/>
          <p:cNvSpPr/>
          <p:nvPr userDrawn="1"/>
        </p:nvSpPr>
        <p:spPr>
          <a:xfrm>
            <a:off x="27633" y="6553200"/>
            <a:ext cx="9144000" cy="304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0"/>
            <a:ext cx="9144000" cy="91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Tree>
    <p:extLst>
      <p:ext uri="{BB962C8B-B14F-4D97-AF65-F5344CB8AC3E}">
        <p14:creationId xmlns:p14="http://schemas.microsoft.com/office/powerpoint/2010/main" val="402341896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sz="1000">
                <a:solidFill>
                  <a:schemeClr val="tx1">
                    <a:lumMod val="75000"/>
                    <a:lumOff val="25000"/>
                  </a:schemeClr>
                </a:solidFill>
              </a:defRPr>
            </a:lvl1pPr>
          </a:lstStyle>
          <a:p>
            <a:r>
              <a:rPr lang="en-US" smtClean="0"/>
              <a:t>27 May 2015</a:t>
            </a:r>
            <a:endParaRPr lang="en-US" dirty="0"/>
          </a:p>
        </p:txBody>
      </p:sp>
      <p:sp>
        <p:nvSpPr>
          <p:cNvPr id="5" name="Footer Placeholder 4"/>
          <p:cNvSpPr>
            <a:spLocks noGrp="1"/>
          </p:cNvSpPr>
          <p:nvPr>
            <p:ph type="ftr" sz="quarter" idx="11"/>
          </p:nvPr>
        </p:nvSpPr>
        <p:spPr/>
        <p:txBody>
          <a:bodyPr/>
          <a:lstStyle>
            <a:lvl1pPr>
              <a:defRPr sz="1000">
                <a:solidFill>
                  <a:schemeClr val="tx1">
                    <a:lumMod val="75000"/>
                    <a:lumOff val="25000"/>
                  </a:schemeClr>
                </a:solidFill>
              </a:defRPr>
            </a:lvl1pPr>
          </a:lstStyle>
          <a:p>
            <a:r>
              <a:rPr lang="en-US" dirty="0" smtClean="0"/>
              <a:t>weber@inf.ethz.ch</a:t>
            </a:r>
            <a:endParaRPr lang="en-US" dirty="0"/>
          </a:p>
        </p:txBody>
      </p:sp>
      <p:sp>
        <p:nvSpPr>
          <p:cNvPr id="6" name="Slide Number Placeholder 5"/>
          <p:cNvSpPr>
            <a:spLocks noGrp="1"/>
          </p:cNvSpPr>
          <p:nvPr>
            <p:ph type="sldNum" sz="quarter" idx="12"/>
          </p:nvPr>
        </p:nvSpPr>
        <p:spPr/>
        <p:txBody>
          <a:bodyPr/>
          <a:lstStyle>
            <a:lvl1pPr>
              <a:defRPr sz="1000">
                <a:solidFill>
                  <a:schemeClr val="tx1">
                    <a:lumMod val="75000"/>
                    <a:lumOff val="25000"/>
                  </a:schemeClr>
                </a:solidFill>
              </a:defRPr>
            </a:lvl1pPr>
          </a:lstStyle>
          <a:p>
            <a:fld id="{E0BD4497-F4D4-4040-806E-FE2C7918C4C8}" type="slidenum">
              <a:rPr lang="en-US" smtClean="0"/>
              <a:pPr/>
              <a:t>‹#›</a:t>
            </a:fld>
            <a:endParaRPr lang="en-US" dirty="0"/>
          </a:p>
        </p:txBody>
      </p:sp>
    </p:spTree>
    <p:extLst>
      <p:ext uri="{BB962C8B-B14F-4D97-AF65-F5344CB8AC3E}">
        <p14:creationId xmlns:p14="http://schemas.microsoft.com/office/powerpoint/2010/main" val="44876228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lvl1pPr marL="0" marR="0" indent="0" algn="ctr" defTabSz="914400" rtl="0" eaLnBrk="1" fontAlgn="auto" latinLnBrk="0" hangingPunct="1">
              <a:lnSpc>
                <a:spcPct val="100000"/>
              </a:lnSpc>
              <a:spcBef>
                <a:spcPts val="0"/>
              </a:spcBef>
              <a:spcAft>
                <a:spcPts val="0"/>
              </a:spcAft>
              <a:buClrTx/>
              <a:buSzTx/>
              <a:buFontTx/>
              <a:buNone/>
              <a:tabLst/>
              <a:defRPr sz="1000">
                <a:solidFill>
                  <a:schemeClr val="tx1">
                    <a:lumMod val="75000"/>
                    <a:lumOff val="25000"/>
                  </a:schemeClr>
                </a:solidFill>
              </a:defRPr>
            </a:lvl1pPr>
          </a:lstStyle>
          <a:p>
            <a:r>
              <a:rPr lang="en-US" dirty="0" smtClean="0"/>
              <a:t>weber@inf.ethz.ch</a:t>
            </a:r>
          </a:p>
        </p:txBody>
      </p:sp>
      <p:sp>
        <p:nvSpPr>
          <p:cNvPr id="7" name="Slide Number Placeholder 6"/>
          <p:cNvSpPr>
            <a:spLocks noGrp="1"/>
          </p:cNvSpPr>
          <p:nvPr>
            <p:ph type="sldNum" sz="quarter" idx="12"/>
          </p:nvPr>
        </p:nvSpPr>
        <p:spPr/>
        <p:txBody>
          <a:bodyPr/>
          <a:lstStyle>
            <a:lvl1pPr>
              <a:defRPr sz="1000">
                <a:solidFill>
                  <a:schemeClr val="tx1">
                    <a:lumMod val="75000"/>
                    <a:lumOff val="25000"/>
                  </a:schemeClr>
                </a:solidFill>
              </a:defRPr>
            </a:lvl1pPr>
          </a:lstStyle>
          <a:p>
            <a:fld id="{E0BD4497-F4D4-4040-806E-FE2C7918C4C8}" type="slidenum">
              <a:rPr lang="en-US" smtClean="0"/>
              <a:pPr/>
              <a:t>‹#›</a:t>
            </a:fld>
            <a:endParaRPr lang="en-US" dirty="0"/>
          </a:p>
        </p:txBody>
      </p:sp>
      <p:sp>
        <p:nvSpPr>
          <p:cNvPr id="8" name="Date Placeholder 3"/>
          <p:cNvSpPr>
            <a:spLocks noGrp="1"/>
          </p:cNvSpPr>
          <p:nvPr>
            <p:ph type="dt" sz="half" idx="10"/>
          </p:nvPr>
        </p:nvSpPr>
        <p:spPr>
          <a:xfrm>
            <a:off x="0" y="6553201"/>
            <a:ext cx="2133600" cy="304800"/>
          </a:xfrm>
        </p:spPr>
        <p:txBody>
          <a:bodyPr/>
          <a:lstStyle>
            <a:lvl1pPr>
              <a:defRPr sz="1000">
                <a:solidFill>
                  <a:schemeClr val="tx1">
                    <a:lumMod val="75000"/>
                    <a:lumOff val="25000"/>
                  </a:schemeClr>
                </a:solidFill>
              </a:defRPr>
            </a:lvl1pPr>
          </a:lstStyle>
          <a:p>
            <a:r>
              <a:rPr lang="en-US" smtClean="0"/>
              <a:t>27 May 2015</a:t>
            </a:r>
            <a:endParaRPr lang="en-US" dirty="0"/>
          </a:p>
        </p:txBody>
      </p:sp>
    </p:spTree>
    <p:extLst>
      <p:ext uri="{BB962C8B-B14F-4D97-AF65-F5344CB8AC3E}">
        <p14:creationId xmlns:p14="http://schemas.microsoft.com/office/powerpoint/2010/main" val="355003973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r>
              <a:rPr lang="en-US" dirty="0" smtClean="0"/>
              <a:t>weber@inf.ethz.ch</a:t>
            </a:r>
            <a:endParaRPr lang="en-US" dirty="0"/>
          </a:p>
        </p:txBody>
      </p:sp>
      <p:sp>
        <p:nvSpPr>
          <p:cNvPr id="9" name="Slide Number Placeholder 8"/>
          <p:cNvSpPr>
            <a:spLocks noGrp="1"/>
          </p:cNvSpPr>
          <p:nvPr>
            <p:ph type="sldNum" sz="quarter" idx="12"/>
          </p:nvPr>
        </p:nvSpPr>
        <p:spPr/>
        <p:txBody>
          <a:bodyPr/>
          <a:lstStyle/>
          <a:p>
            <a:fld id="{E0BD4497-F4D4-4040-806E-FE2C7918C4C8}" type="slidenum">
              <a:rPr lang="en-US" smtClean="0"/>
              <a:t>‹#›</a:t>
            </a:fld>
            <a:endParaRPr lang="en-US"/>
          </a:p>
        </p:txBody>
      </p:sp>
      <p:sp>
        <p:nvSpPr>
          <p:cNvPr id="10" name="Date Placeholder 3"/>
          <p:cNvSpPr>
            <a:spLocks noGrp="1"/>
          </p:cNvSpPr>
          <p:nvPr>
            <p:ph type="dt" sz="half" idx="10"/>
          </p:nvPr>
        </p:nvSpPr>
        <p:spPr>
          <a:xfrm>
            <a:off x="0" y="6553201"/>
            <a:ext cx="2133600" cy="304800"/>
          </a:xfrm>
        </p:spPr>
        <p:txBody>
          <a:bodyPr/>
          <a:lstStyle/>
          <a:p>
            <a:r>
              <a:rPr lang="en-US" smtClean="0"/>
              <a:t>27 May 2015</a:t>
            </a:r>
            <a:endParaRPr lang="en-US" dirty="0"/>
          </a:p>
        </p:txBody>
      </p:sp>
    </p:spTree>
    <p:extLst>
      <p:ext uri="{BB962C8B-B14F-4D97-AF65-F5344CB8AC3E}">
        <p14:creationId xmlns:p14="http://schemas.microsoft.com/office/powerpoint/2010/main" val="149694855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400"/>
            </a:lvl1pPr>
          </a:lstStyle>
          <a:p>
            <a:r>
              <a:rPr lang="en-US" dirty="0" smtClean="0"/>
              <a:t>Click to edit Master title style</a:t>
            </a:r>
            <a:endParaRPr lang="en-US" dirty="0"/>
          </a:p>
        </p:txBody>
      </p:sp>
      <p:sp>
        <p:nvSpPr>
          <p:cNvPr id="4" name="Footer Placeholder 3"/>
          <p:cNvSpPr>
            <a:spLocks noGrp="1"/>
          </p:cNvSpPr>
          <p:nvPr>
            <p:ph type="ftr" sz="quarter" idx="11"/>
          </p:nvPr>
        </p:nvSpPr>
        <p:spPr/>
        <p:txBody>
          <a:bodyPr/>
          <a:lstStyle>
            <a:lvl1pPr>
              <a:defRPr sz="1000">
                <a:solidFill>
                  <a:schemeClr val="tx1">
                    <a:lumMod val="75000"/>
                    <a:lumOff val="25000"/>
                  </a:schemeClr>
                </a:solidFill>
              </a:defRPr>
            </a:lvl1pPr>
          </a:lstStyle>
          <a:p>
            <a:r>
              <a:rPr lang="en-US" dirty="0" smtClean="0"/>
              <a:t>weber@inf.ethz.ch</a:t>
            </a:r>
            <a:endParaRPr lang="en-US" dirty="0"/>
          </a:p>
        </p:txBody>
      </p:sp>
      <p:sp>
        <p:nvSpPr>
          <p:cNvPr id="5" name="Slide Number Placeholder 4"/>
          <p:cNvSpPr>
            <a:spLocks noGrp="1"/>
          </p:cNvSpPr>
          <p:nvPr>
            <p:ph type="sldNum" sz="quarter" idx="12"/>
          </p:nvPr>
        </p:nvSpPr>
        <p:spPr/>
        <p:txBody>
          <a:bodyPr/>
          <a:lstStyle>
            <a:lvl1pPr>
              <a:defRPr sz="1000">
                <a:solidFill>
                  <a:schemeClr val="tx1">
                    <a:lumMod val="75000"/>
                    <a:lumOff val="25000"/>
                  </a:schemeClr>
                </a:solidFill>
              </a:defRPr>
            </a:lvl1pPr>
          </a:lstStyle>
          <a:p>
            <a:fld id="{E0BD4497-F4D4-4040-806E-FE2C7918C4C8}" type="slidenum">
              <a:rPr lang="en-US" smtClean="0"/>
              <a:pPr/>
              <a:t>‹#›</a:t>
            </a:fld>
            <a:endParaRPr lang="en-US" dirty="0"/>
          </a:p>
        </p:txBody>
      </p:sp>
      <p:sp>
        <p:nvSpPr>
          <p:cNvPr id="6" name="Date Placeholder 3"/>
          <p:cNvSpPr>
            <a:spLocks noGrp="1"/>
          </p:cNvSpPr>
          <p:nvPr>
            <p:ph type="dt" sz="half" idx="10"/>
          </p:nvPr>
        </p:nvSpPr>
        <p:spPr>
          <a:xfrm>
            <a:off x="0" y="6553201"/>
            <a:ext cx="2133600" cy="304800"/>
          </a:xfrm>
        </p:spPr>
        <p:txBody>
          <a:bodyPr/>
          <a:lstStyle>
            <a:lvl1pPr>
              <a:defRPr sz="1000">
                <a:solidFill>
                  <a:schemeClr val="tx1">
                    <a:lumMod val="75000"/>
                    <a:lumOff val="25000"/>
                  </a:schemeClr>
                </a:solidFill>
              </a:defRPr>
            </a:lvl1pPr>
          </a:lstStyle>
          <a:p>
            <a:r>
              <a:rPr lang="en-US" smtClean="0"/>
              <a:t>27 May 2015</a:t>
            </a:r>
            <a:endParaRPr lang="en-US" dirty="0"/>
          </a:p>
        </p:txBody>
      </p:sp>
    </p:spTree>
    <p:extLst>
      <p:ext uri="{BB962C8B-B14F-4D97-AF65-F5344CB8AC3E}">
        <p14:creationId xmlns:p14="http://schemas.microsoft.com/office/powerpoint/2010/main" val="139184515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sz="1000">
                <a:solidFill>
                  <a:schemeClr val="tx1">
                    <a:lumMod val="75000"/>
                    <a:lumOff val="25000"/>
                  </a:schemeClr>
                </a:solidFill>
              </a:defRPr>
            </a:lvl1pPr>
          </a:lstStyle>
          <a:p>
            <a:r>
              <a:rPr lang="en-US" dirty="0" smtClean="0"/>
              <a:t>weber@inf.ethz.ch</a:t>
            </a:r>
            <a:endParaRPr lang="en-US" dirty="0"/>
          </a:p>
        </p:txBody>
      </p:sp>
      <p:sp>
        <p:nvSpPr>
          <p:cNvPr id="4" name="Slide Number Placeholder 3"/>
          <p:cNvSpPr>
            <a:spLocks noGrp="1"/>
          </p:cNvSpPr>
          <p:nvPr>
            <p:ph type="sldNum" sz="quarter" idx="12"/>
          </p:nvPr>
        </p:nvSpPr>
        <p:spPr/>
        <p:txBody>
          <a:bodyPr/>
          <a:lstStyle>
            <a:lvl1pPr>
              <a:defRPr sz="1000">
                <a:solidFill>
                  <a:schemeClr val="tx1">
                    <a:lumMod val="75000"/>
                    <a:lumOff val="25000"/>
                  </a:schemeClr>
                </a:solidFill>
              </a:defRPr>
            </a:lvl1pPr>
          </a:lstStyle>
          <a:p>
            <a:fld id="{E0BD4497-F4D4-4040-806E-FE2C7918C4C8}" type="slidenum">
              <a:rPr lang="en-US" smtClean="0"/>
              <a:pPr/>
              <a:t>‹#›</a:t>
            </a:fld>
            <a:endParaRPr lang="en-US" dirty="0"/>
          </a:p>
        </p:txBody>
      </p:sp>
      <p:sp>
        <p:nvSpPr>
          <p:cNvPr id="5" name="Date Placeholder 3"/>
          <p:cNvSpPr>
            <a:spLocks noGrp="1"/>
          </p:cNvSpPr>
          <p:nvPr>
            <p:ph type="dt" sz="half" idx="10"/>
          </p:nvPr>
        </p:nvSpPr>
        <p:spPr>
          <a:xfrm>
            <a:off x="0" y="6553201"/>
            <a:ext cx="2133600" cy="304800"/>
          </a:xfrm>
        </p:spPr>
        <p:txBody>
          <a:bodyPr/>
          <a:lstStyle>
            <a:lvl1pPr>
              <a:defRPr sz="1000">
                <a:solidFill>
                  <a:schemeClr val="tx1">
                    <a:lumMod val="75000"/>
                    <a:lumOff val="25000"/>
                  </a:schemeClr>
                </a:solidFill>
              </a:defRPr>
            </a:lvl1pPr>
          </a:lstStyle>
          <a:p>
            <a:r>
              <a:rPr lang="en-US" smtClean="0"/>
              <a:t>27 May 2015</a:t>
            </a:r>
            <a:endParaRPr lang="en-US" dirty="0"/>
          </a:p>
        </p:txBody>
      </p:sp>
    </p:spTree>
    <p:extLst>
      <p:ext uri="{BB962C8B-B14F-4D97-AF65-F5344CB8AC3E}">
        <p14:creationId xmlns:p14="http://schemas.microsoft.com/office/powerpoint/2010/main" val="56499441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US" dirty="0" smtClean="0"/>
              <a:t>weber@inf.ethz.ch</a:t>
            </a:r>
            <a:endParaRPr lang="en-US" dirty="0"/>
          </a:p>
        </p:txBody>
      </p:sp>
      <p:sp>
        <p:nvSpPr>
          <p:cNvPr id="7" name="Slide Number Placeholder 6"/>
          <p:cNvSpPr>
            <a:spLocks noGrp="1"/>
          </p:cNvSpPr>
          <p:nvPr>
            <p:ph type="sldNum" sz="quarter" idx="12"/>
          </p:nvPr>
        </p:nvSpPr>
        <p:spPr/>
        <p:txBody>
          <a:bodyPr/>
          <a:lstStyle/>
          <a:p>
            <a:fld id="{E0BD4497-F4D4-4040-806E-FE2C7918C4C8}" type="slidenum">
              <a:rPr lang="en-US" smtClean="0"/>
              <a:t>‹#›</a:t>
            </a:fld>
            <a:endParaRPr lang="en-US"/>
          </a:p>
        </p:txBody>
      </p:sp>
      <p:sp>
        <p:nvSpPr>
          <p:cNvPr id="8" name="Date Placeholder 3"/>
          <p:cNvSpPr>
            <a:spLocks noGrp="1"/>
          </p:cNvSpPr>
          <p:nvPr>
            <p:ph type="dt" sz="half" idx="10"/>
          </p:nvPr>
        </p:nvSpPr>
        <p:spPr>
          <a:xfrm>
            <a:off x="0" y="6553201"/>
            <a:ext cx="2133600" cy="304800"/>
          </a:xfrm>
        </p:spPr>
        <p:txBody>
          <a:bodyPr/>
          <a:lstStyle/>
          <a:p>
            <a:r>
              <a:rPr lang="en-US" smtClean="0"/>
              <a:t>27 May 2015</a:t>
            </a:r>
            <a:endParaRPr lang="en-US" dirty="0"/>
          </a:p>
        </p:txBody>
      </p:sp>
    </p:spTree>
    <p:extLst>
      <p:ext uri="{BB962C8B-B14F-4D97-AF65-F5344CB8AC3E}">
        <p14:creationId xmlns:p14="http://schemas.microsoft.com/office/powerpoint/2010/main" val="54805692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US" dirty="0" smtClean="0"/>
              <a:t>weber@inf.ethz.ch</a:t>
            </a:r>
            <a:endParaRPr lang="en-US" dirty="0"/>
          </a:p>
        </p:txBody>
      </p:sp>
      <p:sp>
        <p:nvSpPr>
          <p:cNvPr id="7" name="Slide Number Placeholder 6"/>
          <p:cNvSpPr>
            <a:spLocks noGrp="1"/>
          </p:cNvSpPr>
          <p:nvPr>
            <p:ph type="sldNum" sz="quarter" idx="12"/>
          </p:nvPr>
        </p:nvSpPr>
        <p:spPr/>
        <p:txBody>
          <a:bodyPr/>
          <a:lstStyle/>
          <a:p>
            <a:fld id="{E0BD4497-F4D4-4040-806E-FE2C7918C4C8}" type="slidenum">
              <a:rPr lang="en-US" smtClean="0"/>
              <a:t>‹#›</a:t>
            </a:fld>
            <a:endParaRPr lang="en-US"/>
          </a:p>
        </p:txBody>
      </p:sp>
      <p:sp>
        <p:nvSpPr>
          <p:cNvPr id="8" name="Date Placeholder 3"/>
          <p:cNvSpPr>
            <a:spLocks noGrp="1"/>
          </p:cNvSpPr>
          <p:nvPr>
            <p:ph type="dt" sz="half" idx="10"/>
          </p:nvPr>
        </p:nvSpPr>
        <p:spPr>
          <a:xfrm>
            <a:off x="0" y="6553201"/>
            <a:ext cx="2133600" cy="304800"/>
          </a:xfrm>
        </p:spPr>
        <p:txBody>
          <a:bodyPr/>
          <a:lstStyle/>
          <a:p>
            <a:r>
              <a:rPr lang="en-US" smtClean="0"/>
              <a:t>27 May 2015</a:t>
            </a:r>
            <a:endParaRPr lang="en-US" dirty="0"/>
          </a:p>
        </p:txBody>
      </p:sp>
    </p:spTree>
    <p:extLst>
      <p:ext uri="{BB962C8B-B14F-4D97-AF65-F5344CB8AC3E}">
        <p14:creationId xmlns:p14="http://schemas.microsoft.com/office/powerpoint/2010/main" val="274630359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r>
              <a:rPr lang="en-US" dirty="0" smtClean="0"/>
              <a:t>weber@inf.ethz.ch</a:t>
            </a:r>
            <a:endParaRPr lang="en-US" dirty="0"/>
          </a:p>
        </p:txBody>
      </p:sp>
      <p:sp>
        <p:nvSpPr>
          <p:cNvPr id="6" name="Slide Number Placeholder 5"/>
          <p:cNvSpPr>
            <a:spLocks noGrp="1"/>
          </p:cNvSpPr>
          <p:nvPr>
            <p:ph type="sldNum" sz="quarter" idx="12"/>
          </p:nvPr>
        </p:nvSpPr>
        <p:spPr/>
        <p:txBody>
          <a:bodyPr/>
          <a:lstStyle/>
          <a:p>
            <a:fld id="{E0BD4497-F4D4-4040-806E-FE2C7918C4C8}" type="slidenum">
              <a:rPr lang="en-US" smtClean="0"/>
              <a:t>‹#›</a:t>
            </a:fld>
            <a:endParaRPr lang="en-US"/>
          </a:p>
        </p:txBody>
      </p:sp>
      <p:sp>
        <p:nvSpPr>
          <p:cNvPr id="7" name="Date Placeholder 3"/>
          <p:cNvSpPr>
            <a:spLocks noGrp="1"/>
          </p:cNvSpPr>
          <p:nvPr>
            <p:ph type="dt" sz="half" idx="10"/>
          </p:nvPr>
        </p:nvSpPr>
        <p:spPr>
          <a:xfrm>
            <a:off x="0" y="6553201"/>
            <a:ext cx="2133600" cy="304800"/>
          </a:xfrm>
        </p:spPr>
        <p:txBody>
          <a:bodyPr/>
          <a:lstStyle/>
          <a:p>
            <a:r>
              <a:rPr lang="en-US" smtClean="0"/>
              <a:t>27 May 2015</a:t>
            </a:r>
            <a:endParaRPr lang="en-US" dirty="0"/>
          </a:p>
        </p:txBody>
      </p:sp>
    </p:spTree>
    <p:extLst>
      <p:ext uri="{BB962C8B-B14F-4D97-AF65-F5344CB8AC3E}">
        <p14:creationId xmlns:p14="http://schemas.microsoft.com/office/powerpoint/2010/main" val="203965911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27 May 2015</a:t>
            </a:r>
            <a:endParaRPr lang="en-US" dirty="0"/>
          </a:p>
        </p:txBody>
      </p:sp>
      <p:sp>
        <p:nvSpPr>
          <p:cNvPr id="5" name="Footer Placeholder 4"/>
          <p:cNvSpPr>
            <a:spLocks noGrp="1"/>
          </p:cNvSpPr>
          <p:nvPr>
            <p:ph type="ftr" sz="quarter" idx="11"/>
          </p:nvPr>
        </p:nvSpPr>
        <p:spPr/>
        <p:txBody>
          <a:bodyPr/>
          <a:lstStyle/>
          <a:p>
            <a:r>
              <a:rPr lang="en-US" dirty="0" smtClean="0"/>
              <a:t>weber@inf.ethz.ch</a:t>
            </a:r>
            <a:endParaRPr lang="en-US" dirty="0"/>
          </a:p>
        </p:txBody>
      </p:sp>
      <p:sp>
        <p:nvSpPr>
          <p:cNvPr id="6" name="Slide Number Placeholder 5"/>
          <p:cNvSpPr>
            <a:spLocks noGrp="1"/>
          </p:cNvSpPr>
          <p:nvPr>
            <p:ph type="sldNum" sz="quarter" idx="12"/>
          </p:nvPr>
        </p:nvSpPr>
        <p:spPr/>
        <p:txBody>
          <a:bodyPr/>
          <a:lstStyle/>
          <a:p>
            <a:fld id="{E0BD4497-F4D4-4040-806E-FE2C7918C4C8}" type="slidenum">
              <a:rPr lang="en-US" smtClean="0"/>
              <a:t>‹#›</a:t>
            </a:fld>
            <a:endParaRPr lang="en-US"/>
          </a:p>
        </p:txBody>
      </p:sp>
    </p:spTree>
    <p:extLst>
      <p:ext uri="{BB962C8B-B14F-4D97-AF65-F5344CB8AC3E}">
        <p14:creationId xmlns:p14="http://schemas.microsoft.com/office/powerpoint/2010/main" val="415831515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3349" y="3349"/>
            <a:ext cx="9144000" cy="9110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553200"/>
            <a:ext cx="9144000" cy="304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228600" y="152400"/>
            <a:ext cx="8229600" cy="79216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143000"/>
            <a:ext cx="8763000" cy="5257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0" y="6553201"/>
            <a:ext cx="2133600" cy="304800"/>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27 May 2015</a:t>
            </a:r>
            <a:endParaRPr lang="en-US" dirty="0"/>
          </a:p>
        </p:txBody>
      </p:sp>
      <p:sp>
        <p:nvSpPr>
          <p:cNvPr id="5" name="Footer Placeholder 4"/>
          <p:cNvSpPr>
            <a:spLocks noGrp="1"/>
          </p:cNvSpPr>
          <p:nvPr>
            <p:ph type="ftr" sz="quarter" idx="3"/>
          </p:nvPr>
        </p:nvSpPr>
        <p:spPr>
          <a:xfrm>
            <a:off x="3124200" y="6553200"/>
            <a:ext cx="2895600" cy="28889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weber@inf.ethz.ch</a:t>
            </a:r>
            <a:endParaRPr lang="en-US"/>
          </a:p>
        </p:txBody>
      </p:sp>
      <p:sp>
        <p:nvSpPr>
          <p:cNvPr id="6" name="Slide Number Placeholder 5"/>
          <p:cNvSpPr>
            <a:spLocks noGrp="1"/>
          </p:cNvSpPr>
          <p:nvPr>
            <p:ph type="sldNum" sz="quarter" idx="4"/>
          </p:nvPr>
        </p:nvSpPr>
        <p:spPr>
          <a:xfrm>
            <a:off x="7010400" y="6553201"/>
            <a:ext cx="2133600" cy="304800"/>
          </a:xfrm>
          <a:prstGeom prst="rect">
            <a:avLst/>
          </a:prstGeom>
        </p:spPr>
        <p:txBody>
          <a:bodyPr vert="horz" lIns="91440" tIns="45720" rIns="91440" bIns="45720" rtlCol="0" anchor="ctr"/>
          <a:lstStyle>
            <a:lvl1pPr algn="r">
              <a:defRPr sz="1200">
                <a:solidFill>
                  <a:schemeClr val="tx1">
                    <a:tint val="75000"/>
                  </a:schemeClr>
                </a:solidFill>
              </a:defRPr>
            </a:lvl1pPr>
          </a:lstStyle>
          <a:p>
            <a:fld id="{E0BD4497-F4D4-4040-806E-FE2C7918C4C8}" type="slidenum">
              <a:rPr lang="en-US" smtClean="0"/>
              <a:t>‹#›</a:t>
            </a:fld>
            <a:endParaRPr lang="en-US"/>
          </a:p>
        </p:txBody>
      </p:sp>
      <p:sp>
        <p:nvSpPr>
          <p:cNvPr id="9" name="Rectangle 8"/>
          <p:cNvSpPr/>
          <p:nvPr userDrawn="1"/>
        </p:nvSpPr>
        <p:spPr>
          <a:xfrm>
            <a:off x="-6176" y="-6176"/>
            <a:ext cx="9144000" cy="9110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0" y="6553200"/>
            <a:ext cx="9144000" cy="304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2858937"/>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iming>
    <p:tnLst>
      <p:par>
        <p:cTn id="1" dur="indefinite" restart="never" nodeType="tmRoot"/>
      </p:par>
    </p:tnLst>
  </p:timing>
  <p:hf hdr="0"/>
  <p:txStyles>
    <p:titleStyle>
      <a:lvl1pPr algn="l" defTabSz="914400" rtl="0" eaLnBrk="1" latinLnBrk="0" hangingPunct="1">
        <a:spcBef>
          <a:spcPct val="0"/>
        </a:spcBef>
        <a:buNone/>
        <a:defRPr sz="2800" kern="1200">
          <a:solidFill>
            <a:schemeClr val="bg1"/>
          </a:solidFill>
          <a:latin typeface="+mj-lt"/>
          <a:ea typeface="+mj-ea"/>
          <a:cs typeface="+mj-cs"/>
        </a:defRPr>
      </a:lvl1pPr>
    </p:titleStyle>
    <p:bodyStyle>
      <a:lvl1pPr marL="342900" indent="-3429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image" Target="../media/image14.png"/><Relationship Id="rId3" Type="http://schemas.openxmlformats.org/officeDocument/2006/relationships/image" Target="../media/image11.jpeg"/><Relationship Id="rId7" Type="http://schemas.openxmlformats.org/officeDocument/2006/relationships/diagramColors" Target="../diagrams/colors1.xml"/><Relationship Id="rId12"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1.xml"/><Relationship Id="rId11" Type="http://schemas.openxmlformats.org/officeDocument/2006/relationships/image" Target="../media/image3.png"/><Relationship Id="rId5" Type="http://schemas.openxmlformats.org/officeDocument/2006/relationships/diagramLayout" Target="../diagrams/layout1.xml"/><Relationship Id="rId10" Type="http://schemas.openxmlformats.org/officeDocument/2006/relationships/image" Target="../media/image12.png"/><Relationship Id="rId4" Type="http://schemas.openxmlformats.org/officeDocument/2006/relationships/diagramData" Target="../diagrams/data1.xml"/><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23975" y="1817792"/>
            <a:ext cx="7081890" cy="2328758"/>
          </a:xfrm>
        </p:spPr>
        <p:txBody>
          <a:bodyPr>
            <a:normAutofit/>
          </a:bodyPr>
          <a:lstStyle/>
          <a:p>
            <a:r>
              <a:rPr lang="en-US" b="1" dirty="0" smtClean="0"/>
              <a:t>How to Give Feedback on</a:t>
            </a:r>
            <a:br>
              <a:rPr lang="en-US" b="1" dirty="0" smtClean="0"/>
            </a:br>
            <a:r>
              <a:rPr lang="en-US" b="1" dirty="0" smtClean="0"/>
              <a:t>Data Quality:</a:t>
            </a:r>
            <a:br>
              <a:rPr lang="en-US" b="1" dirty="0" smtClean="0"/>
            </a:br>
            <a:r>
              <a:rPr lang="en-US" b="1" dirty="0" smtClean="0"/>
              <a:t>A Study in the Food Sciences</a:t>
            </a:r>
            <a:endParaRPr lang="en-US" dirty="0"/>
          </a:p>
        </p:txBody>
      </p:sp>
      <p:sp>
        <p:nvSpPr>
          <p:cNvPr id="3" name="Subtitle 2"/>
          <p:cNvSpPr>
            <a:spLocks noGrp="1"/>
          </p:cNvSpPr>
          <p:nvPr>
            <p:ph type="subTitle" idx="1"/>
          </p:nvPr>
        </p:nvSpPr>
        <p:spPr>
          <a:xfrm>
            <a:off x="1619249" y="5155904"/>
            <a:ext cx="7038975" cy="671571"/>
          </a:xfrm>
        </p:spPr>
        <p:txBody>
          <a:bodyPr>
            <a:normAutofit/>
          </a:bodyPr>
          <a:lstStyle/>
          <a:p>
            <a:pPr>
              <a:spcBef>
                <a:spcPts val="3000"/>
              </a:spcBef>
            </a:pPr>
            <a:r>
              <a:rPr lang="de-CH" sz="2200" u="sng" dirty="0" smtClean="0"/>
              <a:t>David Weber</a:t>
            </a:r>
            <a:r>
              <a:rPr lang="de-CH" sz="2200" dirty="0" smtClean="0"/>
              <a:t>, Karl Presser,  </a:t>
            </a:r>
            <a:r>
              <a:rPr lang="de-CH" sz="2200" dirty="0"/>
              <a:t>&amp; </a:t>
            </a:r>
            <a:r>
              <a:rPr lang="de-CH" sz="2200" dirty="0" smtClean="0"/>
              <a:t>Moira Norrie (ETH Zurich)</a:t>
            </a:r>
            <a:endParaRPr lang="en-US" sz="2200" dirty="0"/>
          </a:p>
        </p:txBody>
      </p:sp>
    </p:spTree>
    <p:extLst>
      <p:ext uri="{BB962C8B-B14F-4D97-AF65-F5344CB8AC3E}">
        <p14:creationId xmlns:p14="http://schemas.microsoft.com/office/powerpoint/2010/main" val="8932074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893800"/>
            <a:ext cx="8534400" cy="2339120"/>
          </a:xfrm>
        </p:spPr>
        <p:txBody>
          <a:bodyPr>
            <a:noAutofit/>
          </a:bodyPr>
          <a:lstStyle/>
          <a:p>
            <a:r>
              <a:rPr lang="de-CH" sz="2200" dirty="0" smtClean="0"/>
              <a:t>Fitness for use</a:t>
            </a:r>
          </a:p>
          <a:p>
            <a:r>
              <a:rPr lang="en-GB" sz="2200" dirty="0" smtClean="0"/>
              <a:t>Critical </a:t>
            </a:r>
            <a:r>
              <a:rPr lang="en-GB" sz="2200" dirty="0"/>
              <a:t>issue in scientific databases </a:t>
            </a:r>
            <a:endParaRPr lang="de-CH" sz="2200" dirty="0" smtClean="0"/>
          </a:p>
          <a:p>
            <a:r>
              <a:rPr lang="de-CH" sz="2200" dirty="0" smtClean="0"/>
              <a:t>Data quality (DQ) dimension for the various aspects</a:t>
            </a:r>
          </a:p>
          <a:p>
            <a:r>
              <a:rPr lang="de-CH" sz="2200" dirty="0" smtClean="0"/>
              <a:t>DQ framework by Wang and Strong</a:t>
            </a:r>
          </a:p>
          <a:p>
            <a:r>
              <a:rPr lang="de-CH" sz="2200" dirty="0" smtClean="0"/>
              <a:t>Lack of general tools, mechanisms and metrics</a:t>
            </a:r>
            <a:endParaRPr lang="en-US" sz="2200" dirty="0"/>
          </a:p>
        </p:txBody>
      </p:sp>
      <p:sp>
        <p:nvSpPr>
          <p:cNvPr id="3" name="Date Placeholder 2"/>
          <p:cNvSpPr>
            <a:spLocks noGrp="1"/>
          </p:cNvSpPr>
          <p:nvPr>
            <p:ph type="dt" sz="half" idx="10"/>
          </p:nvPr>
        </p:nvSpPr>
        <p:spPr/>
        <p:txBody>
          <a:bodyPr/>
          <a:lstStyle/>
          <a:p>
            <a:r>
              <a:rPr lang="en-US" smtClean="0"/>
              <a:t>27 May 2015</a:t>
            </a:r>
            <a:endParaRPr lang="en-US" dirty="0"/>
          </a:p>
        </p:txBody>
      </p:sp>
      <p:sp>
        <p:nvSpPr>
          <p:cNvPr id="4" name="Slide Number Placeholder 3"/>
          <p:cNvSpPr>
            <a:spLocks noGrp="1"/>
          </p:cNvSpPr>
          <p:nvPr>
            <p:ph type="sldNum" sz="quarter" idx="12"/>
          </p:nvPr>
        </p:nvSpPr>
        <p:spPr/>
        <p:txBody>
          <a:bodyPr/>
          <a:lstStyle/>
          <a:p>
            <a:fld id="{7F64CCB6-A2C3-4CAD-A28F-3884E957A6FF}" type="slidenum">
              <a:rPr lang="en-US" smtClean="0"/>
              <a:pPr/>
              <a:t>2</a:t>
            </a:fld>
            <a:endParaRPr lang="en-US" dirty="0"/>
          </a:p>
        </p:txBody>
      </p:sp>
      <p:sp>
        <p:nvSpPr>
          <p:cNvPr id="5" name="Title 4"/>
          <p:cNvSpPr>
            <a:spLocks noGrp="1"/>
          </p:cNvSpPr>
          <p:nvPr>
            <p:ph type="title"/>
          </p:nvPr>
        </p:nvSpPr>
        <p:spPr/>
        <p:txBody>
          <a:bodyPr/>
          <a:lstStyle/>
          <a:p>
            <a:r>
              <a:rPr lang="de-CH" dirty="0" smtClean="0"/>
              <a:t>Data Quality (DQ)</a:t>
            </a:r>
            <a:endParaRPr lang="en-US" dirty="0"/>
          </a:p>
        </p:txBody>
      </p:sp>
      <p:sp>
        <p:nvSpPr>
          <p:cNvPr id="6" name="Footer Placeholder 4"/>
          <p:cNvSpPr>
            <a:spLocks noGrp="1"/>
          </p:cNvSpPr>
          <p:nvPr>
            <p:ph type="ftr" sz="quarter" idx="4294967295"/>
          </p:nvPr>
        </p:nvSpPr>
        <p:spPr>
          <a:xfrm>
            <a:off x="3124200" y="6562724"/>
            <a:ext cx="2895600" cy="295275"/>
          </a:xfrm>
          <a:prstGeom prst="rect">
            <a:avLst/>
          </a:prstGeom>
        </p:spPr>
        <p:txBody>
          <a:bodyPr/>
          <a:lstStyle>
            <a:lvl1pPr>
              <a:defRPr sz="1000"/>
            </a:lvl1pPr>
          </a:lstStyle>
          <a:p>
            <a:pPr algn="ctr"/>
            <a:r>
              <a:rPr lang="de-CH" dirty="0" smtClean="0">
                <a:solidFill>
                  <a:schemeClr val="bg1">
                    <a:lumMod val="75000"/>
                  </a:schemeClr>
                </a:solidFill>
              </a:rPr>
              <a:t>weber@inf.ethz.ch</a:t>
            </a:r>
            <a:endParaRPr lang="en-US" dirty="0">
              <a:solidFill>
                <a:schemeClr val="bg1">
                  <a:lumMod val="75000"/>
                </a:schemeClr>
              </a:solidFill>
            </a:endParaRPr>
          </a:p>
        </p:txBody>
      </p:sp>
      <p:pic>
        <p:nvPicPr>
          <p:cNvPr id="1026" name="Picture 2" descr="wang_and_strong_dimens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350" y="3301393"/>
            <a:ext cx="8699367" cy="3243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5312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055516"/>
            <a:ext cx="8534400" cy="5388149"/>
          </a:xfrm>
        </p:spPr>
        <p:txBody>
          <a:bodyPr>
            <a:normAutofit/>
          </a:bodyPr>
          <a:lstStyle/>
          <a:p>
            <a:pPr marL="0" indent="0">
              <a:buNone/>
            </a:pPr>
            <a:r>
              <a:rPr lang="de-CH" sz="2200" dirty="0" smtClean="0"/>
              <a:t>Long-term goal: </a:t>
            </a:r>
            <a:r>
              <a:rPr lang="en-GB" sz="2200" dirty="0"/>
              <a:t>general DQ framework </a:t>
            </a:r>
            <a:r>
              <a:rPr lang="en-GB" sz="2200" dirty="0" smtClean="0"/>
              <a:t/>
            </a:r>
            <a:br>
              <a:rPr lang="en-GB" sz="2200" dirty="0" smtClean="0"/>
            </a:br>
            <a:r>
              <a:rPr lang="en-GB" sz="2200" dirty="0" smtClean="0"/>
              <a:t>	</a:t>
            </a:r>
            <a:r>
              <a:rPr lang="en-GB" sz="2200" dirty="0" smtClean="0">
                <a:sym typeface="Wingdings" panose="05000000000000000000" pitchFamily="2" charset="2"/>
              </a:rPr>
              <a:t> V</a:t>
            </a:r>
            <a:r>
              <a:rPr lang="en-GB" sz="2200" dirty="0" smtClean="0"/>
              <a:t>isual </a:t>
            </a:r>
            <a:r>
              <a:rPr lang="en-GB" sz="2200" dirty="0"/>
              <a:t>access to DQ metrics</a:t>
            </a:r>
            <a:r>
              <a:rPr lang="en-GB" sz="2200" dirty="0" smtClean="0"/>
              <a:t/>
            </a:r>
            <a:br>
              <a:rPr lang="en-GB" sz="2200" dirty="0" smtClean="0"/>
            </a:br>
            <a:r>
              <a:rPr lang="en-GB" sz="2200" dirty="0" smtClean="0"/>
              <a:t>	</a:t>
            </a:r>
            <a:r>
              <a:rPr lang="en-GB" sz="2200" dirty="0" smtClean="0">
                <a:sym typeface="Wingdings" panose="05000000000000000000" pitchFamily="2" charset="2"/>
              </a:rPr>
              <a:t> I</a:t>
            </a:r>
            <a:r>
              <a:rPr lang="en-GB" sz="2200" dirty="0" smtClean="0"/>
              <a:t>ndicators </a:t>
            </a:r>
            <a:r>
              <a:rPr lang="en-GB" sz="2200" dirty="0"/>
              <a:t>of </a:t>
            </a:r>
            <a:r>
              <a:rPr lang="en-GB" sz="2200" dirty="0" smtClean="0"/>
              <a:t>actions</a:t>
            </a:r>
          </a:p>
          <a:p>
            <a:r>
              <a:rPr lang="en-GB" sz="2200" dirty="0" smtClean="0"/>
              <a:t>First step:</a:t>
            </a:r>
            <a:br>
              <a:rPr lang="en-GB" sz="2200" dirty="0" smtClean="0"/>
            </a:br>
            <a:r>
              <a:rPr lang="en-GB" sz="2200" dirty="0" smtClean="0"/>
              <a:t>Detailed </a:t>
            </a:r>
            <a:r>
              <a:rPr lang="en-GB" sz="2200" dirty="0"/>
              <a:t>study of </a:t>
            </a:r>
            <a:r>
              <a:rPr lang="en-GB" sz="2200" dirty="0" smtClean="0"/>
              <a:t>DQ requirements</a:t>
            </a:r>
            <a:br>
              <a:rPr lang="en-GB" sz="2200" dirty="0" smtClean="0"/>
            </a:br>
            <a:r>
              <a:rPr lang="en-GB" sz="2200" dirty="0" smtClean="0"/>
              <a:t>(ECIS 2014)</a:t>
            </a:r>
          </a:p>
          <a:p>
            <a:r>
              <a:rPr lang="en-GB" sz="2200" dirty="0" smtClean="0"/>
              <a:t>Second step:</a:t>
            </a:r>
            <a:br>
              <a:rPr lang="en-GB" sz="2200" dirty="0" smtClean="0"/>
            </a:br>
            <a:r>
              <a:rPr lang="en-US" sz="2200" dirty="0" smtClean="0"/>
              <a:t>How </a:t>
            </a:r>
            <a:r>
              <a:rPr lang="en-US" sz="2200" dirty="0"/>
              <a:t>to give feedback on </a:t>
            </a:r>
            <a:r>
              <a:rPr lang="en-US" sz="2200" dirty="0" smtClean="0"/>
              <a:t>DQ to </a:t>
            </a:r>
            <a:r>
              <a:rPr lang="en-US" sz="2200" dirty="0"/>
              <a:t>users of an application</a:t>
            </a:r>
            <a:r>
              <a:rPr lang="en-GB" sz="2200" dirty="0"/>
              <a:t/>
            </a:r>
            <a:br>
              <a:rPr lang="en-GB" sz="2200" dirty="0"/>
            </a:br>
            <a:r>
              <a:rPr lang="en-GB" sz="2200" dirty="0"/>
              <a:t>(ECIS </a:t>
            </a:r>
            <a:r>
              <a:rPr lang="en-GB" sz="2200" dirty="0" smtClean="0"/>
              <a:t>2015)</a:t>
            </a:r>
          </a:p>
          <a:p>
            <a:pPr lvl="1"/>
            <a:r>
              <a:rPr lang="en-GB" sz="2000" dirty="0" smtClean="0"/>
              <a:t>Approach</a:t>
            </a:r>
          </a:p>
          <a:p>
            <a:pPr lvl="1"/>
            <a:r>
              <a:rPr lang="en-US" sz="2000" dirty="0"/>
              <a:t>DQ analysis </a:t>
            </a:r>
            <a:r>
              <a:rPr lang="en-US" sz="2000" dirty="0" smtClean="0"/>
              <a:t>toolkit</a:t>
            </a:r>
          </a:p>
          <a:p>
            <a:pPr lvl="1"/>
            <a:r>
              <a:rPr lang="de-CH" sz="2000" dirty="0" smtClean="0"/>
              <a:t>Survey</a:t>
            </a:r>
            <a:endParaRPr lang="en-GB" sz="2000" dirty="0"/>
          </a:p>
          <a:p>
            <a:pPr marL="0" indent="0">
              <a:buNone/>
            </a:pPr>
            <a:endParaRPr lang="en-GB" sz="2200" dirty="0" smtClean="0"/>
          </a:p>
        </p:txBody>
      </p:sp>
      <p:pic>
        <p:nvPicPr>
          <p:cNvPr id="7" name="Picture 6"/>
          <p:cNvPicPr>
            <a:picLocks noChangeAspect="1"/>
          </p:cNvPicPr>
          <p:nvPr/>
        </p:nvPicPr>
        <p:blipFill>
          <a:blip r:embed="rId3"/>
          <a:stretch>
            <a:fillRect/>
          </a:stretch>
        </p:blipFill>
        <p:spPr>
          <a:xfrm>
            <a:off x="4828209" y="2059125"/>
            <a:ext cx="1934227" cy="1534978"/>
          </a:xfrm>
          <a:prstGeom prst="rect">
            <a:avLst/>
          </a:prstGeom>
        </p:spPr>
      </p:pic>
      <p:sp>
        <p:nvSpPr>
          <p:cNvPr id="3" name="Date Placeholder 2"/>
          <p:cNvSpPr>
            <a:spLocks noGrp="1"/>
          </p:cNvSpPr>
          <p:nvPr>
            <p:ph type="dt" sz="half" idx="10"/>
          </p:nvPr>
        </p:nvSpPr>
        <p:spPr/>
        <p:txBody>
          <a:bodyPr/>
          <a:lstStyle/>
          <a:p>
            <a:r>
              <a:rPr lang="en-US" smtClean="0"/>
              <a:t>27 May 2015</a:t>
            </a:r>
            <a:endParaRPr lang="en-US" dirty="0"/>
          </a:p>
        </p:txBody>
      </p:sp>
      <p:sp>
        <p:nvSpPr>
          <p:cNvPr id="4" name="Slide Number Placeholder 3"/>
          <p:cNvSpPr>
            <a:spLocks noGrp="1"/>
          </p:cNvSpPr>
          <p:nvPr>
            <p:ph type="sldNum" sz="quarter" idx="12"/>
          </p:nvPr>
        </p:nvSpPr>
        <p:spPr/>
        <p:txBody>
          <a:bodyPr/>
          <a:lstStyle/>
          <a:p>
            <a:fld id="{7F64CCB6-A2C3-4CAD-A28F-3884E957A6FF}" type="slidenum">
              <a:rPr lang="en-US" smtClean="0"/>
              <a:pPr/>
              <a:t>3</a:t>
            </a:fld>
            <a:endParaRPr lang="en-US" dirty="0"/>
          </a:p>
        </p:txBody>
      </p:sp>
      <p:sp>
        <p:nvSpPr>
          <p:cNvPr id="5" name="Title 4"/>
          <p:cNvSpPr>
            <a:spLocks noGrp="1"/>
          </p:cNvSpPr>
          <p:nvPr>
            <p:ph type="title"/>
          </p:nvPr>
        </p:nvSpPr>
        <p:spPr/>
        <p:txBody>
          <a:bodyPr/>
          <a:lstStyle/>
          <a:p>
            <a:r>
              <a:rPr lang="de-CH" dirty="0" smtClean="0"/>
              <a:t>Overview</a:t>
            </a:r>
            <a:endParaRPr lang="en-US" dirty="0"/>
          </a:p>
        </p:txBody>
      </p:sp>
      <p:sp>
        <p:nvSpPr>
          <p:cNvPr id="6" name="Footer Placeholder 4"/>
          <p:cNvSpPr>
            <a:spLocks noGrp="1"/>
          </p:cNvSpPr>
          <p:nvPr>
            <p:ph type="ftr" sz="quarter" idx="4294967295"/>
          </p:nvPr>
        </p:nvSpPr>
        <p:spPr>
          <a:xfrm>
            <a:off x="3124200" y="6562724"/>
            <a:ext cx="2895600" cy="295275"/>
          </a:xfrm>
          <a:prstGeom prst="rect">
            <a:avLst/>
          </a:prstGeom>
        </p:spPr>
        <p:txBody>
          <a:bodyPr/>
          <a:lstStyle>
            <a:lvl1pPr>
              <a:defRPr sz="1000"/>
            </a:lvl1pPr>
          </a:lstStyle>
          <a:p>
            <a:pPr algn="ctr"/>
            <a:r>
              <a:rPr lang="de-CH" dirty="0" smtClean="0">
                <a:solidFill>
                  <a:schemeClr val="bg1">
                    <a:lumMod val="75000"/>
                  </a:schemeClr>
                </a:solidFill>
              </a:rPr>
              <a:t>weber@inf.ethz.ch</a:t>
            </a:r>
            <a:endParaRPr lang="en-US" dirty="0">
              <a:solidFill>
                <a:schemeClr val="bg1">
                  <a:lumMod val="75000"/>
                </a:schemeClr>
              </a:solidFill>
            </a:endParaRPr>
          </a:p>
        </p:txBody>
      </p:sp>
      <p:pic>
        <p:nvPicPr>
          <p:cNvPr id="8" name="Bild 37"/>
          <p:cNvPicPr/>
          <p:nvPr/>
        </p:nvPicPr>
        <p:blipFill rotWithShape="1">
          <a:blip r:embed="rId4" cstate="print"/>
          <a:srcRect l="3251" t="8395" r="29162" b="1951"/>
          <a:stretch/>
        </p:blipFill>
        <p:spPr bwMode="auto">
          <a:xfrm>
            <a:off x="4828209" y="4122347"/>
            <a:ext cx="2025772" cy="1709470"/>
          </a:xfrm>
          <a:prstGeom prst="rect">
            <a:avLst/>
          </a:prstGeom>
          <a:noFill/>
          <a:ln w="9525">
            <a:noFill/>
            <a:miter lim="800000"/>
            <a:headEnd/>
            <a:tailEnd/>
          </a:ln>
        </p:spPr>
      </p:pic>
    </p:spTree>
    <p:extLst>
      <p:ext uri="{BB962C8B-B14F-4D97-AF65-F5344CB8AC3E}">
        <p14:creationId xmlns:p14="http://schemas.microsoft.com/office/powerpoint/2010/main" val="33986089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smtClean="0"/>
              <a:t>27 May 2015</a:t>
            </a:r>
            <a:endParaRPr lang="en-US" dirty="0"/>
          </a:p>
        </p:txBody>
      </p:sp>
      <p:sp>
        <p:nvSpPr>
          <p:cNvPr id="4" name="Slide Number Placeholder 3"/>
          <p:cNvSpPr>
            <a:spLocks noGrp="1"/>
          </p:cNvSpPr>
          <p:nvPr>
            <p:ph type="sldNum" sz="quarter" idx="12"/>
          </p:nvPr>
        </p:nvSpPr>
        <p:spPr/>
        <p:txBody>
          <a:bodyPr/>
          <a:lstStyle/>
          <a:p>
            <a:fld id="{7F64CCB6-A2C3-4CAD-A28F-3884E957A6FF}" type="slidenum">
              <a:rPr lang="en-US" smtClean="0"/>
              <a:pPr/>
              <a:t>4</a:t>
            </a:fld>
            <a:endParaRPr lang="en-US" dirty="0"/>
          </a:p>
        </p:txBody>
      </p:sp>
      <p:sp>
        <p:nvSpPr>
          <p:cNvPr id="5" name="Title 4"/>
          <p:cNvSpPr>
            <a:spLocks noGrp="1"/>
          </p:cNvSpPr>
          <p:nvPr>
            <p:ph type="title"/>
          </p:nvPr>
        </p:nvSpPr>
        <p:spPr/>
        <p:txBody>
          <a:bodyPr/>
          <a:lstStyle/>
          <a:p>
            <a:r>
              <a:rPr lang="de-CH" dirty="0" smtClean="0"/>
              <a:t>Motivation</a:t>
            </a:r>
            <a:endParaRPr lang="en-US" dirty="0"/>
          </a:p>
        </p:txBody>
      </p:sp>
      <p:sp>
        <p:nvSpPr>
          <p:cNvPr id="6" name="Footer Placeholder 4"/>
          <p:cNvSpPr>
            <a:spLocks noGrp="1"/>
          </p:cNvSpPr>
          <p:nvPr>
            <p:ph type="ftr" sz="quarter" idx="4294967295"/>
          </p:nvPr>
        </p:nvSpPr>
        <p:spPr>
          <a:xfrm>
            <a:off x="3124200" y="6562724"/>
            <a:ext cx="2895600" cy="295275"/>
          </a:xfrm>
          <a:prstGeom prst="rect">
            <a:avLst/>
          </a:prstGeom>
        </p:spPr>
        <p:txBody>
          <a:bodyPr/>
          <a:lstStyle>
            <a:lvl1pPr>
              <a:defRPr sz="1000"/>
            </a:lvl1pPr>
          </a:lstStyle>
          <a:p>
            <a:pPr algn="ctr"/>
            <a:r>
              <a:rPr lang="de-CH" dirty="0" smtClean="0">
                <a:solidFill>
                  <a:schemeClr val="bg1">
                    <a:lumMod val="75000"/>
                  </a:schemeClr>
                </a:solidFill>
              </a:rPr>
              <a:t>weber@inf.ethz.ch</a:t>
            </a:r>
            <a:endParaRPr lang="en-US" dirty="0">
              <a:solidFill>
                <a:schemeClr val="bg1">
                  <a:lumMod val="75000"/>
                </a:schemeClr>
              </a:solidFill>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5029" y="4302143"/>
            <a:ext cx="4915586" cy="1781424"/>
          </a:xfrm>
          <a:prstGeom prst="rect">
            <a:avLst/>
          </a:prstGeom>
          <a:effectLst>
            <a:glow rad="139700">
              <a:schemeClr val="accent1">
                <a:satMod val="175000"/>
                <a:alpha val="40000"/>
              </a:schemeClr>
            </a:glow>
          </a:effectLst>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 y="3672863"/>
            <a:ext cx="3029373" cy="2781688"/>
          </a:xfrm>
          <a:prstGeom prst="rect">
            <a:avLst/>
          </a:prstGeom>
          <a:effectLst>
            <a:glow rad="139700">
              <a:schemeClr val="accent1">
                <a:satMod val="175000"/>
                <a:alpha val="40000"/>
              </a:schemeClr>
            </a:glow>
          </a:effectLst>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24200" y="1044682"/>
            <a:ext cx="5887272" cy="2886478"/>
          </a:xfrm>
          <a:prstGeom prst="rect">
            <a:avLst/>
          </a:prstGeom>
          <a:effectLst>
            <a:glow rad="139700">
              <a:schemeClr val="accent1">
                <a:satMod val="175000"/>
                <a:alpha val="40000"/>
              </a:schemeClr>
            </a:glow>
          </a:effectLst>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2586" y="1025104"/>
            <a:ext cx="2413591" cy="2440409"/>
          </a:xfrm>
          <a:prstGeom prst="rect">
            <a:avLst/>
          </a:prstGeom>
          <a:effectLst>
            <a:glow rad="139700">
              <a:schemeClr val="accent1">
                <a:satMod val="175000"/>
                <a:alpha val="40000"/>
              </a:schemeClr>
            </a:glow>
          </a:effectLst>
        </p:spPr>
      </p:pic>
    </p:spTree>
    <p:extLst>
      <p:ext uri="{BB962C8B-B14F-4D97-AF65-F5344CB8AC3E}">
        <p14:creationId xmlns:p14="http://schemas.microsoft.com/office/powerpoint/2010/main" val="27161312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smtClean="0"/>
              <a:t>27 May 2015</a:t>
            </a:r>
            <a:endParaRPr lang="en-US" dirty="0"/>
          </a:p>
        </p:txBody>
      </p:sp>
      <p:sp>
        <p:nvSpPr>
          <p:cNvPr id="4" name="Slide Number Placeholder 3"/>
          <p:cNvSpPr>
            <a:spLocks noGrp="1"/>
          </p:cNvSpPr>
          <p:nvPr>
            <p:ph type="sldNum" sz="quarter" idx="12"/>
          </p:nvPr>
        </p:nvSpPr>
        <p:spPr/>
        <p:txBody>
          <a:bodyPr/>
          <a:lstStyle/>
          <a:p>
            <a:fld id="{7F64CCB6-A2C3-4CAD-A28F-3884E957A6FF}" type="slidenum">
              <a:rPr lang="en-US" smtClean="0"/>
              <a:pPr/>
              <a:t>5</a:t>
            </a:fld>
            <a:endParaRPr lang="en-US" dirty="0"/>
          </a:p>
        </p:txBody>
      </p:sp>
      <p:sp>
        <p:nvSpPr>
          <p:cNvPr id="5" name="Title 4"/>
          <p:cNvSpPr>
            <a:spLocks noGrp="1"/>
          </p:cNvSpPr>
          <p:nvPr>
            <p:ph type="title"/>
          </p:nvPr>
        </p:nvSpPr>
        <p:spPr/>
        <p:txBody>
          <a:bodyPr/>
          <a:lstStyle/>
          <a:p>
            <a:r>
              <a:rPr lang="de-CH" dirty="0" smtClean="0"/>
              <a:t>Motivation cont.</a:t>
            </a:r>
            <a:endParaRPr lang="en-US" dirty="0"/>
          </a:p>
        </p:txBody>
      </p:sp>
      <p:sp>
        <p:nvSpPr>
          <p:cNvPr id="6" name="Footer Placeholder 4"/>
          <p:cNvSpPr>
            <a:spLocks noGrp="1"/>
          </p:cNvSpPr>
          <p:nvPr>
            <p:ph type="ftr" sz="quarter" idx="4294967295"/>
          </p:nvPr>
        </p:nvSpPr>
        <p:spPr>
          <a:xfrm>
            <a:off x="3124200" y="6562724"/>
            <a:ext cx="2895600" cy="295275"/>
          </a:xfrm>
          <a:prstGeom prst="rect">
            <a:avLst/>
          </a:prstGeom>
        </p:spPr>
        <p:txBody>
          <a:bodyPr/>
          <a:lstStyle>
            <a:lvl1pPr>
              <a:defRPr sz="1000"/>
            </a:lvl1pPr>
          </a:lstStyle>
          <a:p>
            <a:pPr algn="ctr"/>
            <a:r>
              <a:rPr lang="de-CH" dirty="0" smtClean="0">
                <a:solidFill>
                  <a:schemeClr val="bg1">
                    <a:lumMod val="75000"/>
                  </a:schemeClr>
                </a:solidFill>
              </a:rPr>
              <a:t>weber@inf.ethz.ch</a:t>
            </a:r>
            <a:endParaRPr lang="en-US" dirty="0">
              <a:solidFill>
                <a:schemeClr val="bg1">
                  <a:lumMod val="75000"/>
                </a:schemeClr>
              </a:solidFill>
            </a:endParaRPr>
          </a:p>
        </p:txBody>
      </p:sp>
      <p:sp>
        <p:nvSpPr>
          <p:cNvPr id="12" name="Content Placeholder 1"/>
          <p:cNvSpPr>
            <a:spLocks noGrp="1"/>
          </p:cNvSpPr>
          <p:nvPr>
            <p:ph idx="1"/>
          </p:nvPr>
        </p:nvSpPr>
        <p:spPr>
          <a:xfrm>
            <a:off x="304800" y="1219200"/>
            <a:ext cx="8534400" cy="5029200"/>
          </a:xfrm>
        </p:spPr>
        <p:txBody>
          <a:bodyPr>
            <a:noAutofit/>
          </a:bodyPr>
          <a:lstStyle/>
          <a:p>
            <a:r>
              <a:rPr lang="de-CH" sz="2200" dirty="0" smtClean="0"/>
              <a:t>Valid / invalid not sufficient</a:t>
            </a:r>
          </a:p>
          <a:p>
            <a:r>
              <a:rPr lang="de-CH" sz="2200" dirty="0" smtClean="0"/>
              <a:t>Distinguish several levels of DQ</a:t>
            </a:r>
          </a:p>
          <a:p>
            <a:r>
              <a:rPr lang="de-CH" sz="2200" dirty="0" smtClean="0"/>
              <a:t>Requires another concept for validation and</a:t>
            </a:r>
            <a:br>
              <a:rPr lang="de-CH" sz="2200" dirty="0" smtClean="0"/>
            </a:br>
            <a:r>
              <a:rPr lang="de-CH" sz="2200" dirty="0" smtClean="0"/>
              <a:t>metrics for DQ</a:t>
            </a:r>
          </a:p>
          <a:p>
            <a:r>
              <a:rPr lang="de-CH" sz="2200" dirty="0" smtClean="0"/>
              <a:t>How and when to give feedback</a:t>
            </a:r>
            <a:endParaRPr lang="en-US" sz="2200" dirty="0"/>
          </a:p>
        </p:txBody>
      </p:sp>
    </p:spTree>
    <p:extLst>
      <p:ext uri="{BB962C8B-B14F-4D97-AF65-F5344CB8AC3E}">
        <p14:creationId xmlns:p14="http://schemas.microsoft.com/office/powerpoint/2010/main" val="40824377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ght Arrow 14"/>
          <p:cNvSpPr/>
          <p:nvPr/>
        </p:nvSpPr>
        <p:spPr>
          <a:xfrm>
            <a:off x="6582021" y="1952684"/>
            <a:ext cx="1374934" cy="426291"/>
          </a:xfrm>
          <a:prstGeom prst="rightArrow">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p:cNvSpPr>
            <a:spLocks noGrp="1"/>
          </p:cNvSpPr>
          <p:nvPr>
            <p:ph idx="1"/>
          </p:nvPr>
        </p:nvSpPr>
        <p:spPr>
          <a:xfrm>
            <a:off x="304800" y="1219200"/>
            <a:ext cx="3603321" cy="5029200"/>
          </a:xfrm>
        </p:spPr>
        <p:txBody>
          <a:bodyPr>
            <a:normAutofit/>
          </a:bodyPr>
          <a:lstStyle/>
          <a:p>
            <a:pPr marL="0" indent="0">
              <a:buNone/>
            </a:pPr>
            <a:r>
              <a:rPr lang="de-CH" sz="2200" dirty="0" smtClean="0"/>
              <a:t>Data input process</a:t>
            </a:r>
          </a:p>
          <a:p>
            <a:pPr lvl="1">
              <a:buFont typeface="Arial" panose="020B0604020202020204" pitchFamily="34" charset="0"/>
              <a:buChar char="•"/>
            </a:pPr>
            <a:r>
              <a:rPr lang="de-CH" sz="2200" dirty="0" smtClean="0"/>
              <a:t>User Interface</a:t>
            </a:r>
          </a:p>
          <a:p>
            <a:pPr lvl="1">
              <a:buFont typeface="Arial" panose="020B0604020202020204" pitchFamily="34" charset="0"/>
              <a:buChar char="•"/>
            </a:pPr>
            <a:r>
              <a:rPr lang="de-CH" sz="2200" dirty="0" smtClean="0"/>
              <a:t>Business logic</a:t>
            </a:r>
          </a:p>
          <a:p>
            <a:pPr lvl="1">
              <a:buFont typeface="Arial" panose="020B0604020202020204" pitchFamily="34" charset="0"/>
              <a:buChar char="•"/>
            </a:pPr>
            <a:r>
              <a:rPr lang="de-CH" sz="2200" dirty="0" smtClean="0"/>
              <a:t>Database</a:t>
            </a:r>
            <a:br>
              <a:rPr lang="de-CH" sz="2200" dirty="0" smtClean="0"/>
            </a:br>
            <a:r>
              <a:rPr lang="de-CH" sz="2200" dirty="0" smtClean="0"/>
              <a:t/>
            </a:r>
            <a:br>
              <a:rPr lang="de-CH" sz="2200" dirty="0" smtClean="0"/>
            </a:br>
            <a:endParaRPr lang="de-CH" sz="2200" dirty="0" smtClean="0"/>
          </a:p>
          <a:p>
            <a:pPr lvl="1"/>
            <a:endParaRPr lang="de-CH" sz="2200" dirty="0" smtClean="0"/>
          </a:p>
          <a:p>
            <a:pPr marL="0" indent="0">
              <a:buNone/>
            </a:pPr>
            <a:r>
              <a:rPr lang="de-CH" sz="2200" dirty="0" smtClean="0"/>
              <a:t>Data analysis</a:t>
            </a:r>
          </a:p>
          <a:p>
            <a:pPr lvl="1">
              <a:buFont typeface="Arial" panose="020B0604020202020204" pitchFamily="34" charset="0"/>
              <a:buChar char="•"/>
            </a:pPr>
            <a:r>
              <a:rPr lang="de-CH" sz="2200" dirty="0" smtClean="0"/>
              <a:t>Database</a:t>
            </a:r>
            <a:endParaRPr lang="en-US" sz="2200" dirty="0"/>
          </a:p>
        </p:txBody>
      </p:sp>
      <p:sp>
        <p:nvSpPr>
          <p:cNvPr id="3" name="Date Placeholder 2"/>
          <p:cNvSpPr>
            <a:spLocks noGrp="1"/>
          </p:cNvSpPr>
          <p:nvPr>
            <p:ph type="dt" sz="half" idx="10"/>
          </p:nvPr>
        </p:nvSpPr>
        <p:spPr/>
        <p:txBody>
          <a:bodyPr/>
          <a:lstStyle/>
          <a:p>
            <a:r>
              <a:rPr lang="en-US" smtClean="0"/>
              <a:t>27 May 2015</a:t>
            </a:r>
            <a:endParaRPr lang="en-US" dirty="0"/>
          </a:p>
        </p:txBody>
      </p:sp>
      <p:sp>
        <p:nvSpPr>
          <p:cNvPr id="4" name="Slide Number Placeholder 3"/>
          <p:cNvSpPr>
            <a:spLocks noGrp="1"/>
          </p:cNvSpPr>
          <p:nvPr>
            <p:ph type="sldNum" sz="quarter" idx="12"/>
          </p:nvPr>
        </p:nvSpPr>
        <p:spPr/>
        <p:txBody>
          <a:bodyPr/>
          <a:lstStyle/>
          <a:p>
            <a:fld id="{7F64CCB6-A2C3-4CAD-A28F-3884E957A6FF}" type="slidenum">
              <a:rPr lang="en-US" smtClean="0"/>
              <a:pPr/>
              <a:t>6</a:t>
            </a:fld>
            <a:endParaRPr lang="en-US" dirty="0"/>
          </a:p>
        </p:txBody>
      </p:sp>
      <p:sp>
        <p:nvSpPr>
          <p:cNvPr id="5" name="Title 4"/>
          <p:cNvSpPr>
            <a:spLocks noGrp="1"/>
          </p:cNvSpPr>
          <p:nvPr>
            <p:ph type="title"/>
          </p:nvPr>
        </p:nvSpPr>
        <p:spPr/>
        <p:txBody>
          <a:bodyPr/>
          <a:lstStyle/>
          <a:p>
            <a:r>
              <a:rPr lang="de-CH" dirty="0"/>
              <a:t>How to ensure </a:t>
            </a:r>
            <a:r>
              <a:rPr lang="de-CH" dirty="0" smtClean="0"/>
              <a:t>DQ in </a:t>
            </a:r>
            <a:r>
              <a:rPr lang="de-CH" dirty="0"/>
              <a:t>an information system?</a:t>
            </a:r>
          </a:p>
        </p:txBody>
      </p:sp>
      <p:sp>
        <p:nvSpPr>
          <p:cNvPr id="6" name="Footer Placeholder 4"/>
          <p:cNvSpPr>
            <a:spLocks noGrp="1"/>
          </p:cNvSpPr>
          <p:nvPr>
            <p:ph type="ftr" sz="quarter" idx="4294967295"/>
          </p:nvPr>
        </p:nvSpPr>
        <p:spPr>
          <a:xfrm>
            <a:off x="3124200" y="6562724"/>
            <a:ext cx="2895600" cy="295275"/>
          </a:xfrm>
          <a:prstGeom prst="rect">
            <a:avLst/>
          </a:prstGeom>
        </p:spPr>
        <p:txBody>
          <a:bodyPr/>
          <a:lstStyle>
            <a:lvl1pPr>
              <a:defRPr sz="1000"/>
            </a:lvl1pPr>
          </a:lstStyle>
          <a:p>
            <a:pPr algn="ctr"/>
            <a:r>
              <a:rPr lang="de-CH" dirty="0" smtClean="0">
                <a:solidFill>
                  <a:schemeClr val="bg1">
                    <a:lumMod val="75000"/>
                  </a:schemeClr>
                </a:solidFill>
              </a:rPr>
              <a:t>weber@inf.ethz.ch</a:t>
            </a:r>
            <a:endParaRPr lang="en-US" dirty="0">
              <a:solidFill>
                <a:schemeClr val="bg1">
                  <a:lumMod val="75000"/>
                </a:schemeClr>
              </a:solidFill>
            </a:endParaRPr>
          </a:p>
        </p:txBody>
      </p:sp>
      <p:sp>
        <p:nvSpPr>
          <p:cNvPr id="8" name="Rounded Rectangle 7"/>
          <p:cNvSpPr/>
          <p:nvPr/>
        </p:nvSpPr>
        <p:spPr>
          <a:xfrm>
            <a:off x="2968671" y="1801207"/>
            <a:ext cx="1560534" cy="12676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2400" dirty="0" smtClean="0"/>
              <a:t>Input Validation</a:t>
            </a:r>
            <a:endParaRPr lang="en-US" sz="2400" dirty="0"/>
          </a:p>
        </p:txBody>
      </p:sp>
      <p:sp>
        <p:nvSpPr>
          <p:cNvPr id="9" name="Rounded Rectangle 8"/>
          <p:cNvSpPr/>
          <p:nvPr/>
        </p:nvSpPr>
        <p:spPr>
          <a:xfrm>
            <a:off x="2968672" y="4486406"/>
            <a:ext cx="1560534" cy="125767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2400" dirty="0" smtClean="0"/>
              <a:t>Analysis Validation</a:t>
            </a:r>
            <a:endParaRPr lang="en-US" sz="2400" dirty="0"/>
          </a:p>
        </p:txBody>
      </p:sp>
      <p:pic>
        <p:nvPicPr>
          <p:cNvPr id="10" name="Picture 4" descr="http://db.cse.ohio-state.edu/images/d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56955" y="4320094"/>
            <a:ext cx="1167414" cy="129712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http://db.cse.ohio-state.edu/images/d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56955" y="1546623"/>
            <a:ext cx="1167414" cy="129712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6019798" y="2842153"/>
            <a:ext cx="2927960" cy="1107996"/>
          </a:xfrm>
          <a:prstGeom prst="rect">
            <a:avLst/>
          </a:prstGeom>
          <a:noFill/>
        </p:spPr>
        <p:txBody>
          <a:bodyPr wrap="square" rtlCol="0">
            <a:spAutoFit/>
          </a:bodyPr>
          <a:lstStyle/>
          <a:p>
            <a:pPr marL="342900" indent="-342900">
              <a:buFont typeface="Wingdings" panose="05000000000000000000" pitchFamily="2" charset="2"/>
              <a:buChar char="à"/>
            </a:pPr>
            <a:r>
              <a:rPr lang="en-US" sz="2200" dirty="0" smtClean="0">
                <a:sym typeface="Wingdings" panose="05000000000000000000" pitchFamily="2" charset="2"/>
              </a:rPr>
              <a:t>R</a:t>
            </a:r>
            <a:r>
              <a:rPr lang="en-US" sz="2200" dirty="0" smtClean="0"/>
              <a:t>estriction:</a:t>
            </a:r>
            <a:br>
              <a:rPr lang="en-US" sz="2200" dirty="0" smtClean="0"/>
            </a:br>
            <a:r>
              <a:rPr lang="en-US" sz="2200" dirty="0" smtClean="0"/>
              <a:t>Data </a:t>
            </a:r>
            <a:r>
              <a:rPr lang="en-US" sz="2200" dirty="0"/>
              <a:t>of poor </a:t>
            </a:r>
            <a:r>
              <a:rPr lang="en-US" sz="2200" dirty="0" smtClean="0"/>
              <a:t>quality</a:t>
            </a:r>
            <a:br>
              <a:rPr lang="en-US" sz="2200" dirty="0" smtClean="0"/>
            </a:br>
            <a:r>
              <a:rPr lang="en-US" sz="2200" dirty="0" smtClean="0"/>
              <a:t>cannot </a:t>
            </a:r>
            <a:r>
              <a:rPr lang="en-US" sz="2200" dirty="0"/>
              <a:t>be entered</a:t>
            </a:r>
          </a:p>
        </p:txBody>
      </p:sp>
      <p:sp>
        <p:nvSpPr>
          <p:cNvPr id="13" name="TextBox 12"/>
          <p:cNvSpPr txBox="1"/>
          <p:nvPr/>
        </p:nvSpPr>
        <p:spPr>
          <a:xfrm>
            <a:off x="6019798" y="5559577"/>
            <a:ext cx="2310009" cy="430887"/>
          </a:xfrm>
          <a:prstGeom prst="rect">
            <a:avLst/>
          </a:prstGeom>
          <a:noFill/>
        </p:spPr>
        <p:txBody>
          <a:bodyPr wrap="square" rtlCol="0">
            <a:spAutoFit/>
          </a:bodyPr>
          <a:lstStyle/>
          <a:p>
            <a:r>
              <a:rPr lang="de-CH" sz="2200" dirty="0">
                <a:sym typeface="Wingdings" panose="05000000000000000000" pitchFamily="2" charset="2"/>
              </a:rPr>
              <a:t> Data </a:t>
            </a:r>
            <a:r>
              <a:rPr lang="de-CH" sz="2200" dirty="0" smtClean="0">
                <a:sym typeface="Wingdings" panose="05000000000000000000" pitchFamily="2" charset="2"/>
              </a:rPr>
              <a:t>cleaning</a:t>
            </a:r>
            <a:endParaRPr lang="en-US" sz="2200" dirty="0"/>
          </a:p>
        </p:txBody>
      </p:sp>
      <p:pic>
        <p:nvPicPr>
          <p:cNvPr id="2050" name="Picture 2" descr="File:Red cross tick.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70750" y="1863837"/>
            <a:ext cx="597443" cy="59744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vignette3.wikia.nocookie.net/have-fun/images/9/90/Broom_icon.png/revision/latest?cb=2014060605153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02013" y="4377850"/>
            <a:ext cx="1154942" cy="1154942"/>
          </a:xfrm>
          <a:prstGeom prst="rect">
            <a:avLst/>
          </a:prstGeom>
          <a:noFill/>
          <a:extLst>
            <a:ext uri="{909E8E84-426E-40DD-AFC4-6F175D3DCCD1}">
              <a14:hiddenFill xmlns:a14="http://schemas.microsoft.com/office/drawing/2010/main">
                <a:solidFill>
                  <a:srgbClr val="FFFFFF"/>
                </a:solidFill>
              </a14:hiddenFill>
            </a:ext>
          </a:extLst>
        </p:spPr>
      </p:pic>
      <p:sp>
        <p:nvSpPr>
          <p:cNvPr id="19" name="Rounded Rectangle 18"/>
          <p:cNvSpPr/>
          <p:nvPr/>
        </p:nvSpPr>
        <p:spPr>
          <a:xfrm>
            <a:off x="4975860" y="1798957"/>
            <a:ext cx="986529" cy="12676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2400" dirty="0" smtClean="0"/>
              <a:t>Feedback</a:t>
            </a:r>
            <a:endParaRPr lang="en-US" sz="2400" dirty="0"/>
          </a:p>
        </p:txBody>
      </p:sp>
      <p:sp>
        <p:nvSpPr>
          <p:cNvPr id="16" name="Plus 15"/>
          <p:cNvSpPr/>
          <p:nvPr/>
        </p:nvSpPr>
        <p:spPr>
          <a:xfrm>
            <a:off x="4572912" y="2302303"/>
            <a:ext cx="360000" cy="36000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p:cNvSpPr/>
          <p:nvPr/>
        </p:nvSpPr>
        <p:spPr>
          <a:xfrm>
            <a:off x="4963334" y="4466995"/>
            <a:ext cx="986529" cy="12676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2400" dirty="0" smtClean="0"/>
              <a:t>Feedback</a:t>
            </a:r>
            <a:endParaRPr lang="en-US" sz="2400" dirty="0"/>
          </a:p>
        </p:txBody>
      </p:sp>
      <p:sp>
        <p:nvSpPr>
          <p:cNvPr id="22" name="Plus 21"/>
          <p:cNvSpPr/>
          <p:nvPr/>
        </p:nvSpPr>
        <p:spPr>
          <a:xfrm>
            <a:off x="4572912" y="4970341"/>
            <a:ext cx="360000" cy="36000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935383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gerarddirect.com/wp-content/uploads/2011/10/computer-us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9181" y="1044164"/>
            <a:ext cx="1045638" cy="104563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Diagram 1"/>
          <p:cNvGraphicFramePr/>
          <p:nvPr>
            <p:extLst/>
          </p:nvPr>
        </p:nvGraphicFramePr>
        <p:xfrm>
          <a:off x="2094987" y="1870764"/>
          <a:ext cx="4961468" cy="33076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itle 2"/>
          <p:cNvSpPr>
            <a:spLocks noGrp="1"/>
          </p:cNvSpPr>
          <p:nvPr>
            <p:ph type="title"/>
          </p:nvPr>
        </p:nvSpPr>
        <p:spPr/>
        <p:txBody>
          <a:bodyPr/>
          <a:lstStyle/>
          <a:p>
            <a:r>
              <a:rPr lang="en-GB" dirty="0" smtClean="0"/>
              <a:t>Data Quality Input &amp; Analysis Feedback (DQIF / DQAF)</a:t>
            </a:r>
            <a:endParaRPr lang="en-GB" dirty="0"/>
          </a:p>
        </p:txBody>
      </p:sp>
      <p:sp>
        <p:nvSpPr>
          <p:cNvPr id="6" name="Slide Number Placeholder 5"/>
          <p:cNvSpPr>
            <a:spLocks noGrp="1"/>
          </p:cNvSpPr>
          <p:nvPr>
            <p:ph type="sldNum" sz="quarter" idx="12"/>
          </p:nvPr>
        </p:nvSpPr>
        <p:spPr/>
        <p:txBody>
          <a:bodyPr/>
          <a:lstStyle/>
          <a:p>
            <a:fld id="{375A73D9-D008-AE41-BD17-5EC0248340A3}" type="slidenum">
              <a:rPr lang="de-DE" smtClean="0"/>
              <a:pPr/>
              <a:t>7</a:t>
            </a:fld>
            <a:endParaRPr lang="de-DE" dirty="0"/>
          </a:p>
        </p:txBody>
      </p:sp>
      <p:pic>
        <p:nvPicPr>
          <p:cNvPr id="9" name="Picture 4" descr="http://db.cse.ohio-state.edu/images/db.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988293" y="5017927"/>
            <a:ext cx="1167414" cy="129712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10"/>
          <a:stretch>
            <a:fillRect/>
          </a:stretch>
        </p:blipFill>
        <p:spPr>
          <a:xfrm>
            <a:off x="7187672" y="2829527"/>
            <a:ext cx="1728057" cy="1774139"/>
          </a:xfrm>
          <a:prstGeom prst="rect">
            <a:avLst/>
          </a:prstGeom>
        </p:spPr>
      </p:pic>
      <p:pic>
        <p:nvPicPr>
          <p:cNvPr id="15" name="Bild 37"/>
          <p:cNvPicPr/>
          <p:nvPr/>
        </p:nvPicPr>
        <p:blipFill rotWithShape="1">
          <a:blip r:embed="rId11" cstate="print"/>
          <a:srcRect l="3251" t="8395" r="29162" b="1951"/>
          <a:stretch/>
        </p:blipFill>
        <p:spPr bwMode="auto">
          <a:xfrm>
            <a:off x="6725218" y="2193566"/>
            <a:ext cx="1689274" cy="1374611"/>
          </a:xfrm>
          <a:prstGeom prst="rect">
            <a:avLst/>
          </a:prstGeom>
          <a:noFill/>
          <a:ln w="9525">
            <a:noFill/>
            <a:miter lim="800000"/>
            <a:headEnd/>
            <a:tailEnd/>
          </a:ln>
        </p:spPr>
      </p:pic>
      <p:sp>
        <p:nvSpPr>
          <p:cNvPr id="28" name="Arc 27"/>
          <p:cNvSpPr/>
          <p:nvPr/>
        </p:nvSpPr>
        <p:spPr>
          <a:xfrm rot="16200000">
            <a:off x="2199300" y="2438105"/>
            <a:ext cx="3626478" cy="2477717"/>
          </a:xfrm>
          <a:prstGeom prst="arc">
            <a:avLst>
              <a:gd name="adj1" fmla="val 10803999"/>
              <a:gd name="adj2" fmla="val 21581310"/>
            </a:avLst>
          </a:prstGeom>
          <a:ln w="31750">
            <a:headEnd type="triangle" w="lg" len="med"/>
            <a:tailEnd type="none" w="lg"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pic>
        <p:nvPicPr>
          <p:cNvPr id="11" name="Picture 1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59395" y="2196482"/>
            <a:ext cx="2189770" cy="2802906"/>
          </a:xfrm>
          <a:prstGeom prst="rect">
            <a:avLst/>
          </a:prstGeom>
        </p:spPr>
      </p:pic>
      <p:sp>
        <p:nvSpPr>
          <p:cNvPr id="30" name="Arc 29"/>
          <p:cNvSpPr/>
          <p:nvPr/>
        </p:nvSpPr>
        <p:spPr>
          <a:xfrm rot="5400000">
            <a:off x="3404172" y="2438106"/>
            <a:ext cx="3626478" cy="2477717"/>
          </a:xfrm>
          <a:prstGeom prst="arc">
            <a:avLst>
              <a:gd name="adj1" fmla="val 10803999"/>
              <a:gd name="adj2" fmla="val 21581310"/>
            </a:avLst>
          </a:prstGeom>
          <a:ln w="31750">
            <a:headEnd type="triangle" w="lg" len="med"/>
            <a:tailEnd type="none" w="lg"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Content Placeholder 1"/>
          <p:cNvSpPr>
            <a:spLocks noGrp="1"/>
          </p:cNvSpPr>
          <p:nvPr>
            <p:ph idx="1"/>
          </p:nvPr>
        </p:nvSpPr>
        <p:spPr>
          <a:xfrm>
            <a:off x="199093" y="5135003"/>
            <a:ext cx="2855719" cy="1380724"/>
          </a:xfrm>
        </p:spPr>
        <p:txBody>
          <a:bodyPr>
            <a:noAutofit/>
          </a:bodyPr>
          <a:lstStyle/>
          <a:p>
            <a:pPr marL="0" indent="0">
              <a:buNone/>
            </a:pPr>
            <a:r>
              <a:rPr lang="en-GB" sz="2200" dirty="0" smtClean="0"/>
              <a:t>Data quality input validation</a:t>
            </a:r>
            <a:br>
              <a:rPr lang="en-GB" sz="2200" dirty="0" smtClean="0"/>
            </a:br>
            <a:r>
              <a:rPr lang="en-GB" sz="2200" dirty="0" smtClean="0"/>
              <a:t>&amp; direct feedback on individual entities</a:t>
            </a:r>
            <a:endParaRPr lang="en-GB" sz="2200" dirty="0"/>
          </a:p>
        </p:txBody>
      </p:sp>
      <p:sp>
        <p:nvSpPr>
          <p:cNvPr id="32" name="Content Placeholder 1"/>
          <p:cNvSpPr txBox="1">
            <a:spLocks/>
          </p:cNvSpPr>
          <p:nvPr/>
        </p:nvSpPr>
        <p:spPr>
          <a:xfrm>
            <a:off x="6598573" y="5135002"/>
            <a:ext cx="2677775" cy="1006718"/>
          </a:xfrm>
          <a:prstGeom prst="rect">
            <a:avLst/>
          </a:prstGeom>
          <a:solidFill>
            <a:srgbClr val="FFFFFF">
              <a:alpha val="0"/>
            </a:srgbClr>
          </a:solidFill>
          <a:ln>
            <a:noFill/>
          </a:ln>
          <a:effectLst/>
        </p:spPr>
        <p:txBody>
          <a:bodyPr vert="horz" lIns="180000" tIns="45720" rIns="180000" bIns="45720" rtlCol="0">
            <a:noAutofit/>
          </a:bodyPr>
          <a:lstStyle>
            <a:lvl1pPr marL="342900" indent="-342900" algn="l" defTabSz="457200" rtl="0" eaLnBrk="1" latinLnBrk="0" hangingPunct="1">
              <a:spcBef>
                <a:spcPct val="20000"/>
              </a:spcBef>
              <a:buSzPct val="66000"/>
              <a:buFontTx/>
              <a:buBlip>
                <a:blip r:embed="rId13"/>
              </a:buBlip>
              <a:defRPr sz="3200" kern="1200">
                <a:solidFill>
                  <a:srgbClr val="282800"/>
                </a:solidFill>
                <a:latin typeface="Calibri"/>
                <a:ea typeface="+mn-ea"/>
                <a:cs typeface="Calibri"/>
              </a:defRPr>
            </a:lvl1pPr>
            <a:lvl2pPr marL="742950" indent="-285750" algn="l" defTabSz="457200" rtl="0" eaLnBrk="1" latinLnBrk="0" hangingPunct="1">
              <a:spcBef>
                <a:spcPct val="20000"/>
              </a:spcBef>
              <a:buFont typeface="Arial"/>
              <a:buChar char="–"/>
              <a:defRPr sz="2800" kern="1200">
                <a:solidFill>
                  <a:srgbClr val="282800"/>
                </a:solidFill>
                <a:latin typeface="Calibri"/>
                <a:ea typeface="+mn-ea"/>
                <a:cs typeface="Calibri"/>
              </a:defRPr>
            </a:lvl2pPr>
            <a:lvl3pPr marL="1143000" indent="-228600" algn="l" defTabSz="457200" rtl="0" eaLnBrk="1" latinLnBrk="0" hangingPunct="1">
              <a:spcBef>
                <a:spcPct val="20000"/>
              </a:spcBef>
              <a:buFont typeface="Arial"/>
              <a:buChar char="•"/>
              <a:defRPr sz="2400" kern="1200">
                <a:solidFill>
                  <a:srgbClr val="282800"/>
                </a:solidFill>
                <a:latin typeface="Calibri"/>
                <a:ea typeface="+mn-ea"/>
                <a:cs typeface="Calibri"/>
              </a:defRPr>
            </a:lvl3pPr>
            <a:lvl4pPr marL="1600200" indent="-228600" algn="l" defTabSz="457200" rtl="0" eaLnBrk="1" latinLnBrk="0" hangingPunct="1">
              <a:spcBef>
                <a:spcPct val="20000"/>
              </a:spcBef>
              <a:buFont typeface="Arial"/>
              <a:buChar char="–"/>
              <a:defRPr sz="2000" kern="1200">
                <a:solidFill>
                  <a:srgbClr val="282800"/>
                </a:solidFill>
                <a:latin typeface="Calibri"/>
                <a:ea typeface="+mn-ea"/>
                <a:cs typeface="Calibri"/>
              </a:defRPr>
            </a:lvl4pPr>
            <a:lvl5pPr marL="2057400" indent="-228600" algn="l" defTabSz="457200" rtl="0" eaLnBrk="1" latinLnBrk="0" hangingPunct="1">
              <a:spcBef>
                <a:spcPct val="20000"/>
              </a:spcBef>
              <a:buFont typeface="Arial"/>
              <a:buChar char="»"/>
              <a:defRPr sz="2000" kern="1200">
                <a:solidFill>
                  <a:srgbClr val="282800"/>
                </a:solidFill>
                <a:latin typeface="Calibri"/>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2200" dirty="0" smtClean="0"/>
              <a:t>Data quality analysis</a:t>
            </a:r>
            <a:br>
              <a:rPr lang="en-GB" sz="2200" dirty="0" smtClean="0"/>
            </a:br>
            <a:r>
              <a:rPr lang="en-GB" sz="2200" dirty="0" smtClean="0"/>
              <a:t>&amp; feedback on multiple entities</a:t>
            </a:r>
            <a:endParaRPr lang="en-GB" sz="2200" dirty="0"/>
          </a:p>
        </p:txBody>
      </p:sp>
      <p:sp>
        <p:nvSpPr>
          <p:cNvPr id="4" name="Date Placeholder 3"/>
          <p:cNvSpPr>
            <a:spLocks noGrp="1"/>
          </p:cNvSpPr>
          <p:nvPr>
            <p:ph type="dt" sz="half" idx="10"/>
          </p:nvPr>
        </p:nvSpPr>
        <p:spPr/>
        <p:txBody>
          <a:bodyPr/>
          <a:lstStyle/>
          <a:p>
            <a:r>
              <a:rPr lang="en-US" smtClean="0"/>
              <a:t>29 May 2015</a:t>
            </a:r>
            <a:endParaRPr lang="en-US" dirty="0"/>
          </a:p>
        </p:txBody>
      </p:sp>
      <p:sp>
        <p:nvSpPr>
          <p:cNvPr id="16" name="Footer Placeholder 4"/>
          <p:cNvSpPr>
            <a:spLocks noGrp="1"/>
          </p:cNvSpPr>
          <p:nvPr>
            <p:ph type="ftr" sz="quarter" idx="4294967295"/>
          </p:nvPr>
        </p:nvSpPr>
        <p:spPr>
          <a:xfrm>
            <a:off x="3124200" y="6562724"/>
            <a:ext cx="2895600" cy="295275"/>
          </a:xfrm>
          <a:prstGeom prst="rect">
            <a:avLst/>
          </a:prstGeom>
        </p:spPr>
        <p:txBody>
          <a:bodyPr/>
          <a:lstStyle>
            <a:lvl1pPr>
              <a:defRPr sz="1000"/>
            </a:lvl1pPr>
          </a:lstStyle>
          <a:p>
            <a:pPr algn="ctr"/>
            <a:r>
              <a:rPr lang="de-CH" dirty="0" smtClean="0">
                <a:solidFill>
                  <a:schemeClr val="bg1">
                    <a:lumMod val="75000"/>
                  </a:schemeClr>
                </a:solidFill>
              </a:rPr>
              <a:t>weber@inf.ethz.ch</a:t>
            </a:r>
            <a:endParaRPr lang="en-US" dirty="0">
              <a:solidFill>
                <a:schemeClr val="bg1">
                  <a:lumMod val="75000"/>
                </a:schemeClr>
              </a:solidFill>
            </a:endParaRPr>
          </a:p>
        </p:txBody>
      </p:sp>
      <p:sp>
        <p:nvSpPr>
          <p:cNvPr id="17" name="Content Placeholder 1"/>
          <p:cNvSpPr txBox="1">
            <a:spLocks/>
          </p:cNvSpPr>
          <p:nvPr/>
        </p:nvSpPr>
        <p:spPr>
          <a:xfrm>
            <a:off x="359396" y="1457991"/>
            <a:ext cx="2189770" cy="515590"/>
          </a:xfrm>
          <a:prstGeom prst="rect">
            <a:avLst/>
          </a:prstGeom>
        </p:spPr>
        <p:txBody>
          <a:bodyPr vert="horz" lIns="91440" tIns="45720" rIns="91440" bIns="45720" rtlCol="0">
            <a:noAutofit/>
          </a:bodyPr>
          <a:lstStyle>
            <a:lvl1pPr marL="342900" indent="-3429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GB" sz="2200" dirty="0" smtClean="0"/>
              <a:t>DQIF</a:t>
            </a:r>
            <a:endParaRPr lang="en-GB" sz="2200" dirty="0"/>
          </a:p>
        </p:txBody>
      </p:sp>
      <p:sp>
        <p:nvSpPr>
          <p:cNvPr id="18" name="Content Placeholder 1"/>
          <p:cNvSpPr txBox="1">
            <a:spLocks/>
          </p:cNvSpPr>
          <p:nvPr/>
        </p:nvSpPr>
        <p:spPr>
          <a:xfrm>
            <a:off x="6731100" y="1457991"/>
            <a:ext cx="2189770" cy="515590"/>
          </a:xfrm>
          <a:prstGeom prst="rect">
            <a:avLst/>
          </a:prstGeom>
        </p:spPr>
        <p:txBody>
          <a:bodyPr vert="horz" lIns="91440" tIns="45720" rIns="91440" bIns="45720" rtlCol="0">
            <a:noAutofit/>
          </a:bodyPr>
          <a:lstStyle>
            <a:lvl1pPr marL="342900" indent="-3429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GB" sz="2200" dirty="0" smtClean="0"/>
              <a:t>DQAF</a:t>
            </a:r>
            <a:endParaRPr lang="en-GB" sz="2200" dirty="0"/>
          </a:p>
        </p:txBody>
      </p:sp>
    </p:spTree>
    <p:extLst>
      <p:ext uri="{BB962C8B-B14F-4D97-AF65-F5344CB8AC3E}">
        <p14:creationId xmlns:p14="http://schemas.microsoft.com/office/powerpoint/2010/main" val="11521577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buNone/>
            </a:pPr>
            <a:r>
              <a:rPr lang="de-CH" sz="2400" dirty="0" smtClean="0"/>
              <a:t>Concept</a:t>
            </a:r>
          </a:p>
          <a:p>
            <a:r>
              <a:rPr lang="de-CH" sz="2400" dirty="0" smtClean="0"/>
              <a:t>Enhanced functionality for </a:t>
            </a:r>
            <a:r>
              <a:rPr lang="en-US" sz="2400" dirty="0"/>
              <a:t>defining, validating, measuring and </a:t>
            </a:r>
            <a:r>
              <a:rPr lang="en-US" sz="2400" dirty="0" err="1"/>
              <a:t>visualising</a:t>
            </a:r>
            <a:r>
              <a:rPr lang="en-US" sz="2400" dirty="0"/>
              <a:t> </a:t>
            </a:r>
            <a:r>
              <a:rPr lang="en-US" sz="2400" dirty="0" smtClean="0"/>
              <a:t>DQ</a:t>
            </a:r>
          </a:p>
          <a:p>
            <a:r>
              <a:rPr lang="en-US" sz="2400" dirty="0" smtClean="0"/>
              <a:t>Helps </a:t>
            </a:r>
            <a:r>
              <a:rPr lang="en-US" sz="2400" dirty="0"/>
              <a:t>users monitor constraints and </a:t>
            </a:r>
            <a:r>
              <a:rPr lang="en-US" sz="2400" dirty="0" smtClean="0"/>
              <a:t>DQ</a:t>
            </a:r>
          </a:p>
          <a:p>
            <a:r>
              <a:rPr lang="en-US" sz="2400" dirty="0" smtClean="0"/>
              <a:t>Includes </a:t>
            </a:r>
            <a:r>
              <a:rPr lang="en-US" sz="2400" dirty="0"/>
              <a:t>the validation and feedback for both DQIF and </a:t>
            </a:r>
            <a:r>
              <a:rPr lang="en-US" sz="2400" dirty="0" smtClean="0"/>
              <a:t>DQAF</a:t>
            </a:r>
            <a:endParaRPr lang="de-CH" sz="2400" dirty="0"/>
          </a:p>
          <a:p>
            <a:endParaRPr lang="de-CH" sz="2400" dirty="0" smtClean="0"/>
          </a:p>
          <a:p>
            <a:pPr marL="0" indent="0">
              <a:buNone/>
            </a:pPr>
            <a:r>
              <a:rPr lang="de-CH" sz="2400" dirty="0" smtClean="0"/>
              <a:t>DQ Requirements</a:t>
            </a:r>
          </a:p>
          <a:p>
            <a:r>
              <a:rPr lang="en-US" sz="2400" dirty="0" smtClean="0"/>
              <a:t>156 identified specific </a:t>
            </a:r>
            <a:r>
              <a:rPr lang="en-US" sz="2400" dirty="0"/>
              <a:t>to the food </a:t>
            </a:r>
            <a:r>
              <a:rPr lang="en-US" sz="2400" dirty="0" smtClean="0"/>
              <a:t>science domain</a:t>
            </a:r>
          </a:p>
          <a:p>
            <a:r>
              <a:rPr lang="en-US" sz="2400" dirty="0" smtClean="0"/>
              <a:t>Definition of own </a:t>
            </a:r>
            <a:r>
              <a:rPr lang="en-US" sz="2400" dirty="0"/>
              <a:t>DQ </a:t>
            </a:r>
            <a:r>
              <a:rPr lang="en-US" sz="2400" dirty="0" smtClean="0"/>
              <a:t>measurements</a:t>
            </a:r>
          </a:p>
          <a:p>
            <a:r>
              <a:rPr lang="en-US" sz="2400" dirty="0" smtClean="0"/>
              <a:t>Configuration of </a:t>
            </a:r>
            <a:r>
              <a:rPr lang="en-US" sz="2400" dirty="0" err="1" smtClean="0"/>
              <a:t>customised</a:t>
            </a:r>
            <a:r>
              <a:rPr lang="en-US" sz="2400" dirty="0" smtClean="0"/>
              <a:t> </a:t>
            </a:r>
            <a:r>
              <a:rPr lang="en-US" sz="2400" dirty="0"/>
              <a:t>DQ feedback</a:t>
            </a:r>
            <a:endParaRPr lang="en-US" sz="2400" dirty="0" smtClean="0"/>
          </a:p>
        </p:txBody>
      </p:sp>
      <p:sp>
        <p:nvSpPr>
          <p:cNvPr id="3" name="Date Placeholder 2"/>
          <p:cNvSpPr>
            <a:spLocks noGrp="1"/>
          </p:cNvSpPr>
          <p:nvPr>
            <p:ph type="dt" sz="half" idx="10"/>
          </p:nvPr>
        </p:nvSpPr>
        <p:spPr/>
        <p:txBody>
          <a:bodyPr/>
          <a:lstStyle/>
          <a:p>
            <a:r>
              <a:rPr lang="en-US" smtClean="0"/>
              <a:t>27 May 2015</a:t>
            </a:r>
            <a:endParaRPr lang="en-US" dirty="0"/>
          </a:p>
        </p:txBody>
      </p:sp>
      <p:sp>
        <p:nvSpPr>
          <p:cNvPr id="4" name="Slide Number Placeholder 3"/>
          <p:cNvSpPr>
            <a:spLocks noGrp="1"/>
          </p:cNvSpPr>
          <p:nvPr>
            <p:ph type="sldNum" sz="quarter" idx="12"/>
          </p:nvPr>
        </p:nvSpPr>
        <p:spPr/>
        <p:txBody>
          <a:bodyPr/>
          <a:lstStyle/>
          <a:p>
            <a:fld id="{7F64CCB6-A2C3-4CAD-A28F-3884E957A6FF}" type="slidenum">
              <a:rPr lang="en-US" smtClean="0"/>
              <a:pPr/>
              <a:t>8</a:t>
            </a:fld>
            <a:endParaRPr lang="en-US" dirty="0"/>
          </a:p>
        </p:txBody>
      </p:sp>
      <p:sp>
        <p:nvSpPr>
          <p:cNvPr id="5" name="Title 4"/>
          <p:cNvSpPr>
            <a:spLocks noGrp="1"/>
          </p:cNvSpPr>
          <p:nvPr>
            <p:ph type="title"/>
          </p:nvPr>
        </p:nvSpPr>
        <p:spPr/>
        <p:txBody>
          <a:bodyPr/>
          <a:lstStyle/>
          <a:p>
            <a:r>
              <a:rPr lang="en-GB" dirty="0" smtClean="0"/>
              <a:t>General DQ Framework</a:t>
            </a:r>
            <a:endParaRPr lang="en-US" dirty="0"/>
          </a:p>
        </p:txBody>
      </p:sp>
      <p:sp>
        <p:nvSpPr>
          <p:cNvPr id="6" name="Footer Placeholder 4"/>
          <p:cNvSpPr>
            <a:spLocks noGrp="1"/>
          </p:cNvSpPr>
          <p:nvPr>
            <p:ph type="ftr" sz="quarter" idx="4294967295"/>
          </p:nvPr>
        </p:nvSpPr>
        <p:spPr>
          <a:xfrm>
            <a:off x="3124200" y="6562724"/>
            <a:ext cx="2895600" cy="295275"/>
          </a:xfrm>
          <a:prstGeom prst="rect">
            <a:avLst/>
          </a:prstGeom>
        </p:spPr>
        <p:txBody>
          <a:bodyPr/>
          <a:lstStyle>
            <a:lvl1pPr>
              <a:defRPr sz="1000"/>
            </a:lvl1pPr>
          </a:lstStyle>
          <a:p>
            <a:pPr algn="ctr"/>
            <a:r>
              <a:rPr lang="de-CH" dirty="0" smtClean="0">
                <a:solidFill>
                  <a:schemeClr val="bg1">
                    <a:lumMod val="75000"/>
                  </a:schemeClr>
                </a:solidFill>
              </a:rPr>
              <a:t>weber@inf.ethz.ch</a:t>
            </a:r>
            <a:endParaRPr lang="en-US" dirty="0">
              <a:solidFill>
                <a:schemeClr val="bg1">
                  <a:lumMod val="75000"/>
                </a:schemeClr>
              </a:solidFill>
            </a:endParaRPr>
          </a:p>
        </p:txBody>
      </p:sp>
    </p:spTree>
    <p:extLst>
      <p:ext uri="{BB962C8B-B14F-4D97-AF65-F5344CB8AC3E}">
        <p14:creationId xmlns:p14="http://schemas.microsoft.com/office/powerpoint/2010/main" val="33672921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947728"/>
            <a:ext cx="8534400" cy="5605471"/>
          </a:xfrm>
        </p:spPr>
        <p:txBody>
          <a:bodyPr>
            <a:noAutofit/>
          </a:bodyPr>
          <a:lstStyle/>
          <a:p>
            <a:pPr marL="0" indent="0">
              <a:buNone/>
            </a:pPr>
            <a:r>
              <a:rPr lang="en-US" sz="2400" dirty="0" smtClean="0"/>
              <a:t>Central element: DQ </a:t>
            </a:r>
            <a:r>
              <a:rPr lang="en-US" sz="2400" dirty="0"/>
              <a:t>Requirements (DQRs</a:t>
            </a:r>
            <a:r>
              <a:rPr lang="en-US" sz="2400" dirty="0" smtClean="0"/>
              <a:t>)</a:t>
            </a:r>
          </a:p>
          <a:p>
            <a:r>
              <a:rPr lang="de-CH" sz="2400" dirty="0"/>
              <a:t>Hard </a:t>
            </a:r>
            <a:r>
              <a:rPr lang="de-CH" sz="2400" dirty="0" smtClean="0"/>
              <a:t>constraint</a:t>
            </a:r>
            <a:endParaRPr lang="de-CH" sz="2400" dirty="0"/>
          </a:p>
          <a:p>
            <a:pPr lvl="1"/>
            <a:r>
              <a:rPr lang="en-US" sz="2400" dirty="0"/>
              <a:t>Necessary </a:t>
            </a:r>
            <a:r>
              <a:rPr lang="en-US" sz="2400" dirty="0" smtClean="0"/>
              <a:t>condition</a:t>
            </a:r>
            <a:endParaRPr lang="en-US" sz="2400" dirty="0"/>
          </a:p>
          <a:p>
            <a:pPr lvl="1"/>
            <a:r>
              <a:rPr lang="en-US" sz="2400" dirty="0"/>
              <a:t>Data quality is deficient</a:t>
            </a:r>
          </a:p>
          <a:p>
            <a:pPr lvl="1"/>
            <a:r>
              <a:rPr lang="de-CH" sz="2400" dirty="0" smtClean="0"/>
              <a:t>Errors</a:t>
            </a:r>
            <a:endParaRPr lang="en-US" sz="2400" dirty="0"/>
          </a:p>
          <a:p>
            <a:r>
              <a:rPr lang="de-CH" sz="2400" dirty="0">
                <a:sym typeface="Wingdings" pitchFamily="2" charset="2"/>
              </a:rPr>
              <a:t>Soft </a:t>
            </a:r>
            <a:r>
              <a:rPr lang="de-CH" sz="2400" dirty="0" smtClean="0">
                <a:sym typeface="Wingdings" pitchFamily="2" charset="2"/>
              </a:rPr>
              <a:t>constraints &amp; indicators</a:t>
            </a:r>
            <a:endParaRPr lang="de-CH" sz="2400" dirty="0">
              <a:sym typeface="Wingdings" pitchFamily="2" charset="2"/>
            </a:endParaRPr>
          </a:p>
          <a:p>
            <a:pPr lvl="1"/>
            <a:r>
              <a:rPr lang="en-US" sz="2400" dirty="0"/>
              <a:t>Validated in a more relaxed way</a:t>
            </a:r>
          </a:p>
          <a:p>
            <a:pPr lvl="1"/>
            <a:r>
              <a:rPr lang="en-US" sz="2400" dirty="0" smtClean="0"/>
              <a:t>Recommendation</a:t>
            </a:r>
            <a:endParaRPr lang="en-US" sz="2400" dirty="0"/>
          </a:p>
          <a:p>
            <a:pPr lvl="1"/>
            <a:r>
              <a:rPr lang="en-US" sz="2400" dirty="0"/>
              <a:t>Increase or decrease data </a:t>
            </a:r>
            <a:r>
              <a:rPr lang="en-US" sz="2400" dirty="0" smtClean="0"/>
              <a:t>quality</a:t>
            </a:r>
          </a:p>
          <a:p>
            <a:pPr lvl="1"/>
            <a:r>
              <a:rPr lang="de-CH" sz="2400" dirty="0" smtClean="0">
                <a:sym typeface="Wingdings" pitchFamily="2" charset="2"/>
              </a:rPr>
              <a:t>Warnings</a:t>
            </a:r>
          </a:p>
          <a:p>
            <a:pPr marL="0" indent="0">
              <a:buNone/>
            </a:pPr>
            <a:endParaRPr lang="en-US" sz="2400" dirty="0" smtClean="0"/>
          </a:p>
          <a:p>
            <a:pPr marL="0" indent="0">
              <a:buNone/>
            </a:pPr>
            <a:r>
              <a:rPr lang="en-US" sz="2400" dirty="0" smtClean="0"/>
              <a:t> </a:t>
            </a:r>
            <a:endParaRPr lang="de-CH" sz="2400" dirty="0"/>
          </a:p>
        </p:txBody>
      </p:sp>
      <p:sp>
        <p:nvSpPr>
          <p:cNvPr id="3" name="Date Placeholder 2"/>
          <p:cNvSpPr>
            <a:spLocks noGrp="1"/>
          </p:cNvSpPr>
          <p:nvPr>
            <p:ph type="dt" sz="half" idx="10"/>
          </p:nvPr>
        </p:nvSpPr>
        <p:spPr/>
        <p:txBody>
          <a:bodyPr/>
          <a:lstStyle/>
          <a:p>
            <a:r>
              <a:rPr lang="en-US" smtClean="0"/>
              <a:t>27 May 2015</a:t>
            </a:r>
            <a:endParaRPr lang="en-US" dirty="0"/>
          </a:p>
        </p:txBody>
      </p:sp>
      <p:sp>
        <p:nvSpPr>
          <p:cNvPr id="4" name="Slide Number Placeholder 3"/>
          <p:cNvSpPr>
            <a:spLocks noGrp="1"/>
          </p:cNvSpPr>
          <p:nvPr>
            <p:ph type="sldNum" sz="quarter" idx="12"/>
          </p:nvPr>
        </p:nvSpPr>
        <p:spPr/>
        <p:txBody>
          <a:bodyPr/>
          <a:lstStyle/>
          <a:p>
            <a:fld id="{7F64CCB6-A2C3-4CAD-A28F-3884E957A6FF}" type="slidenum">
              <a:rPr lang="en-US" smtClean="0"/>
              <a:pPr/>
              <a:t>9</a:t>
            </a:fld>
            <a:endParaRPr lang="en-US" dirty="0"/>
          </a:p>
        </p:txBody>
      </p:sp>
      <p:sp>
        <p:nvSpPr>
          <p:cNvPr id="5" name="Title 4"/>
          <p:cNvSpPr>
            <a:spLocks noGrp="1"/>
          </p:cNvSpPr>
          <p:nvPr>
            <p:ph type="title"/>
          </p:nvPr>
        </p:nvSpPr>
        <p:spPr/>
        <p:txBody>
          <a:bodyPr/>
          <a:lstStyle/>
          <a:p>
            <a:r>
              <a:rPr lang="en-GB" dirty="0" smtClean="0"/>
              <a:t>Approach</a:t>
            </a:r>
            <a:endParaRPr lang="en-US" dirty="0"/>
          </a:p>
        </p:txBody>
      </p:sp>
      <p:sp>
        <p:nvSpPr>
          <p:cNvPr id="6" name="Footer Placeholder 4"/>
          <p:cNvSpPr>
            <a:spLocks noGrp="1"/>
          </p:cNvSpPr>
          <p:nvPr>
            <p:ph type="ftr" sz="quarter" idx="4294967295"/>
          </p:nvPr>
        </p:nvSpPr>
        <p:spPr>
          <a:xfrm>
            <a:off x="3124200" y="6562724"/>
            <a:ext cx="2895600" cy="295275"/>
          </a:xfrm>
          <a:prstGeom prst="rect">
            <a:avLst/>
          </a:prstGeom>
        </p:spPr>
        <p:txBody>
          <a:bodyPr/>
          <a:lstStyle>
            <a:lvl1pPr>
              <a:defRPr sz="1000"/>
            </a:lvl1pPr>
          </a:lstStyle>
          <a:p>
            <a:pPr algn="ctr"/>
            <a:r>
              <a:rPr lang="de-CH" dirty="0" smtClean="0">
                <a:solidFill>
                  <a:schemeClr val="bg1">
                    <a:lumMod val="75000"/>
                  </a:schemeClr>
                </a:solidFill>
              </a:rPr>
              <a:t>weber@inf.ethz.ch</a:t>
            </a:r>
            <a:endParaRPr lang="en-US" dirty="0">
              <a:solidFill>
                <a:schemeClr val="bg1">
                  <a:lumMod val="75000"/>
                </a:schemeClr>
              </a:solidFill>
            </a:endParaRPr>
          </a:p>
        </p:txBody>
      </p:sp>
    </p:spTree>
    <p:extLst>
      <p:ext uri="{BB962C8B-B14F-4D97-AF65-F5344CB8AC3E}">
        <p14:creationId xmlns:p14="http://schemas.microsoft.com/office/powerpoint/2010/main" val="12134946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smtClean="0"/>
              <a:t>27 May 2015</a:t>
            </a:r>
            <a:endParaRPr lang="en-US" dirty="0"/>
          </a:p>
        </p:txBody>
      </p:sp>
      <p:sp>
        <p:nvSpPr>
          <p:cNvPr id="4" name="Slide Number Placeholder 3"/>
          <p:cNvSpPr>
            <a:spLocks noGrp="1"/>
          </p:cNvSpPr>
          <p:nvPr>
            <p:ph type="sldNum" sz="quarter" idx="12"/>
          </p:nvPr>
        </p:nvSpPr>
        <p:spPr/>
        <p:txBody>
          <a:bodyPr/>
          <a:lstStyle/>
          <a:p>
            <a:fld id="{7F64CCB6-A2C3-4CAD-A28F-3884E957A6FF}" type="slidenum">
              <a:rPr lang="en-US" smtClean="0"/>
              <a:pPr/>
              <a:t>10</a:t>
            </a:fld>
            <a:endParaRPr lang="en-US" dirty="0"/>
          </a:p>
        </p:txBody>
      </p:sp>
      <p:sp>
        <p:nvSpPr>
          <p:cNvPr id="5" name="Title 4"/>
          <p:cNvSpPr>
            <a:spLocks noGrp="1"/>
          </p:cNvSpPr>
          <p:nvPr>
            <p:ph type="title"/>
          </p:nvPr>
        </p:nvSpPr>
        <p:spPr/>
        <p:txBody>
          <a:bodyPr/>
          <a:lstStyle/>
          <a:p>
            <a:r>
              <a:rPr lang="en-GB" dirty="0" smtClean="0"/>
              <a:t>DQIF Example</a:t>
            </a:r>
            <a:endParaRPr lang="en-US" dirty="0"/>
          </a:p>
        </p:txBody>
      </p:sp>
      <p:sp>
        <p:nvSpPr>
          <p:cNvPr id="6" name="Footer Placeholder 4"/>
          <p:cNvSpPr>
            <a:spLocks noGrp="1"/>
          </p:cNvSpPr>
          <p:nvPr>
            <p:ph type="ftr" sz="quarter" idx="4294967295"/>
          </p:nvPr>
        </p:nvSpPr>
        <p:spPr>
          <a:xfrm>
            <a:off x="3124200" y="6562724"/>
            <a:ext cx="2895600" cy="295275"/>
          </a:xfrm>
          <a:prstGeom prst="rect">
            <a:avLst/>
          </a:prstGeom>
        </p:spPr>
        <p:txBody>
          <a:bodyPr/>
          <a:lstStyle>
            <a:lvl1pPr>
              <a:defRPr sz="1000"/>
            </a:lvl1pPr>
          </a:lstStyle>
          <a:p>
            <a:pPr algn="ctr"/>
            <a:r>
              <a:rPr lang="de-CH" dirty="0" smtClean="0">
                <a:solidFill>
                  <a:schemeClr val="bg1">
                    <a:lumMod val="75000"/>
                  </a:schemeClr>
                </a:solidFill>
              </a:rPr>
              <a:t>weber@inf.ethz.ch</a:t>
            </a:r>
            <a:endParaRPr lang="en-US" dirty="0">
              <a:solidFill>
                <a:schemeClr val="bg1">
                  <a:lumMod val="75000"/>
                </a:schemeClr>
              </a:solidFill>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8578" y="62630"/>
            <a:ext cx="5540932" cy="6490570"/>
          </a:xfrm>
          <a:prstGeom prst="rect">
            <a:avLst/>
          </a:prstGeom>
        </p:spPr>
      </p:pic>
    </p:spTree>
    <p:extLst>
      <p:ext uri="{BB962C8B-B14F-4D97-AF65-F5344CB8AC3E}">
        <p14:creationId xmlns:p14="http://schemas.microsoft.com/office/powerpoint/2010/main" val="23909696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400" dirty="0" smtClean="0"/>
              <a:t>Run </a:t>
            </a:r>
            <a:r>
              <a:rPr lang="en-US" sz="2400" dirty="0"/>
              <a:t>a DQ </a:t>
            </a:r>
            <a:r>
              <a:rPr lang="en-US" sz="2400" dirty="0" smtClean="0"/>
              <a:t>assessment</a:t>
            </a:r>
          </a:p>
          <a:p>
            <a:pPr lvl="1"/>
            <a:r>
              <a:rPr lang="en-US" sz="2400" dirty="0" smtClean="0"/>
              <a:t>All </a:t>
            </a:r>
            <a:r>
              <a:rPr lang="en-US" sz="2400" dirty="0"/>
              <a:t>relevant data is fetched </a:t>
            </a:r>
            <a:r>
              <a:rPr lang="en-US" sz="2400" dirty="0" smtClean="0"/>
              <a:t>from the database</a:t>
            </a:r>
          </a:p>
          <a:p>
            <a:pPr lvl="1"/>
            <a:r>
              <a:rPr lang="en-US" sz="2400" dirty="0" smtClean="0"/>
              <a:t>All </a:t>
            </a:r>
            <a:r>
              <a:rPr lang="en-US" sz="2400" dirty="0"/>
              <a:t>DQRs </a:t>
            </a:r>
            <a:r>
              <a:rPr lang="en-US" sz="2400" dirty="0" smtClean="0"/>
              <a:t>are checked</a:t>
            </a:r>
          </a:p>
          <a:p>
            <a:pPr lvl="1"/>
            <a:r>
              <a:rPr lang="en-US" sz="2400" dirty="0" smtClean="0"/>
              <a:t>Presentation </a:t>
            </a:r>
            <a:r>
              <a:rPr lang="en-US" sz="2400" dirty="0"/>
              <a:t>of the DQ </a:t>
            </a:r>
            <a:r>
              <a:rPr lang="en-US" sz="2400" dirty="0" smtClean="0"/>
              <a:t>is prepared</a:t>
            </a:r>
          </a:p>
          <a:p>
            <a:pPr lvl="1"/>
            <a:r>
              <a:rPr lang="en-US" sz="2400" dirty="0" smtClean="0"/>
              <a:t>The </a:t>
            </a:r>
            <a:r>
              <a:rPr lang="en-US" sz="2400" dirty="0"/>
              <a:t>results </a:t>
            </a:r>
            <a:r>
              <a:rPr lang="en-US" sz="2400" dirty="0" smtClean="0"/>
              <a:t>are stored </a:t>
            </a:r>
            <a:r>
              <a:rPr lang="en-US" sz="2400" dirty="0"/>
              <a:t>in the database for later </a:t>
            </a:r>
            <a:r>
              <a:rPr lang="en-US" sz="2400" dirty="0" smtClean="0"/>
              <a:t>analysis</a:t>
            </a:r>
          </a:p>
          <a:p>
            <a:r>
              <a:rPr lang="de-CH" sz="2400" dirty="0" smtClean="0">
                <a:sym typeface="Wingdings" pitchFamily="2" charset="2"/>
              </a:rPr>
              <a:t>Triggered manually or by a timer</a:t>
            </a:r>
          </a:p>
          <a:p>
            <a:r>
              <a:rPr lang="de-CH" sz="2400" dirty="0" smtClean="0">
                <a:sym typeface="Wingdings" pitchFamily="2" charset="2"/>
              </a:rPr>
              <a:t>Variety of </a:t>
            </a:r>
            <a:r>
              <a:rPr lang="en-US" sz="2400" dirty="0" smtClean="0"/>
              <a:t>different </a:t>
            </a:r>
            <a:r>
              <a:rPr lang="en-US" sz="2400" dirty="0"/>
              <a:t>charts and tables support the user in judging where action is </a:t>
            </a:r>
            <a:r>
              <a:rPr lang="en-US" sz="2400" dirty="0" smtClean="0"/>
              <a:t>needed</a:t>
            </a:r>
            <a:endParaRPr lang="en-US" sz="2400" dirty="0"/>
          </a:p>
          <a:p>
            <a:pPr marL="0" indent="0">
              <a:buNone/>
            </a:pPr>
            <a:r>
              <a:rPr lang="en-US" sz="2400" dirty="0" smtClean="0"/>
              <a:t> </a:t>
            </a:r>
            <a:endParaRPr lang="de-CH" sz="2400" dirty="0"/>
          </a:p>
        </p:txBody>
      </p:sp>
      <p:sp>
        <p:nvSpPr>
          <p:cNvPr id="3" name="Date Placeholder 2"/>
          <p:cNvSpPr>
            <a:spLocks noGrp="1"/>
          </p:cNvSpPr>
          <p:nvPr>
            <p:ph type="dt" sz="half" idx="10"/>
          </p:nvPr>
        </p:nvSpPr>
        <p:spPr/>
        <p:txBody>
          <a:bodyPr/>
          <a:lstStyle/>
          <a:p>
            <a:r>
              <a:rPr lang="en-US" smtClean="0"/>
              <a:t>27 May 2015</a:t>
            </a:r>
            <a:endParaRPr lang="en-US" dirty="0"/>
          </a:p>
        </p:txBody>
      </p:sp>
      <p:sp>
        <p:nvSpPr>
          <p:cNvPr id="4" name="Slide Number Placeholder 3"/>
          <p:cNvSpPr>
            <a:spLocks noGrp="1"/>
          </p:cNvSpPr>
          <p:nvPr>
            <p:ph type="sldNum" sz="quarter" idx="12"/>
          </p:nvPr>
        </p:nvSpPr>
        <p:spPr/>
        <p:txBody>
          <a:bodyPr/>
          <a:lstStyle/>
          <a:p>
            <a:fld id="{7F64CCB6-A2C3-4CAD-A28F-3884E957A6FF}" type="slidenum">
              <a:rPr lang="en-US" smtClean="0"/>
              <a:pPr/>
              <a:t>11</a:t>
            </a:fld>
            <a:endParaRPr lang="en-US" dirty="0"/>
          </a:p>
        </p:txBody>
      </p:sp>
      <p:sp>
        <p:nvSpPr>
          <p:cNvPr id="5" name="Title 4"/>
          <p:cNvSpPr>
            <a:spLocks noGrp="1"/>
          </p:cNvSpPr>
          <p:nvPr>
            <p:ph type="title"/>
          </p:nvPr>
        </p:nvSpPr>
        <p:spPr/>
        <p:txBody>
          <a:bodyPr/>
          <a:lstStyle/>
          <a:p>
            <a:r>
              <a:rPr lang="en-GB" dirty="0" smtClean="0"/>
              <a:t>DQAF Run</a:t>
            </a:r>
            <a:endParaRPr lang="en-US" dirty="0"/>
          </a:p>
        </p:txBody>
      </p:sp>
      <p:sp>
        <p:nvSpPr>
          <p:cNvPr id="6" name="Footer Placeholder 4"/>
          <p:cNvSpPr>
            <a:spLocks noGrp="1"/>
          </p:cNvSpPr>
          <p:nvPr>
            <p:ph type="ftr" sz="quarter" idx="4294967295"/>
          </p:nvPr>
        </p:nvSpPr>
        <p:spPr>
          <a:xfrm>
            <a:off x="3124200" y="6562724"/>
            <a:ext cx="2895600" cy="295275"/>
          </a:xfrm>
          <a:prstGeom prst="rect">
            <a:avLst/>
          </a:prstGeom>
        </p:spPr>
        <p:txBody>
          <a:bodyPr/>
          <a:lstStyle>
            <a:lvl1pPr>
              <a:defRPr sz="1000"/>
            </a:lvl1pPr>
          </a:lstStyle>
          <a:p>
            <a:pPr algn="ctr"/>
            <a:r>
              <a:rPr lang="de-CH" dirty="0" smtClean="0">
                <a:solidFill>
                  <a:schemeClr val="bg1">
                    <a:lumMod val="75000"/>
                  </a:schemeClr>
                </a:solidFill>
              </a:rPr>
              <a:t>weber@inf.ethz.ch</a:t>
            </a:r>
            <a:endParaRPr lang="en-US" dirty="0">
              <a:solidFill>
                <a:schemeClr val="bg1">
                  <a:lumMod val="75000"/>
                </a:schemeClr>
              </a:solidFill>
            </a:endParaRPr>
          </a:p>
        </p:txBody>
      </p:sp>
    </p:spTree>
    <p:extLst>
      <p:ext uri="{BB962C8B-B14F-4D97-AF65-F5344CB8AC3E}">
        <p14:creationId xmlns:p14="http://schemas.microsoft.com/office/powerpoint/2010/main" val="5340326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047748"/>
            <a:ext cx="8534400" cy="5395915"/>
          </a:xfrm>
        </p:spPr>
        <p:txBody>
          <a:bodyPr>
            <a:noAutofit/>
          </a:bodyPr>
          <a:lstStyle/>
          <a:p>
            <a:pPr marL="0" indent="0">
              <a:buNone/>
            </a:pPr>
            <a:r>
              <a:rPr lang="de-CH" sz="2400" dirty="0" smtClean="0"/>
              <a:t>Example </a:t>
            </a:r>
            <a:r>
              <a:rPr lang="en-US" sz="2400" dirty="0" smtClean="0"/>
              <a:t>DQR for </a:t>
            </a:r>
            <a:r>
              <a:rPr lang="en-US" sz="2400" dirty="0"/>
              <a:t>customers</a:t>
            </a:r>
            <a:r>
              <a:rPr lang="en-US" sz="2400" dirty="0" smtClean="0"/>
              <a:t>:</a:t>
            </a:r>
          </a:p>
          <a:p>
            <a:r>
              <a:rPr lang="en-US" sz="2400" dirty="0" smtClean="0"/>
              <a:t>‘For </a:t>
            </a:r>
            <a:r>
              <a:rPr lang="en-US" sz="2400" dirty="0"/>
              <a:t>every person, last name and first name must be provided</a:t>
            </a:r>
            <a:r>
              <a:rPr lang="en-US" sz="2400" dirty="0" smtClean="0"/>
              <a:t>’</a:t>
            </a:r>
          </a:p>
          <a:p>
            <a:r>
              <a:rPr lang="en-US" sz="2400" dirty="0" smtClean="0"/>
              <a:t>Last </a:t>
            </a:r>
            <a:r>
              <a:rPr lang="en-US" sz="2400" dirty="0"/>
              <a:t>name but not the first name is </a:t>
            </a:r>
            <a:r>
              <a:rPr lang="en-US" sz="2400" dirty="0" smtClean="0"/>
              <a:t>known</a:t>
            </a:r>
          </a:p>
          <a:p>
            <a:r>
              <a:rPr lang="en-US" sz="2400" dirty="0"/>
              <a:t>DQR is only partially </a:t>
            </a:r>
            <a:r>
              <a:rPr lang="en-US" sz="2400" dirty="0" smtClean="0"/>
              <a:t>fulfilled</a:t>
            </a:r>
          </a:p>
          <a:p>
            <a:r>
              <a:rPr lang="en-US" sz="2400" dirty="0"/>
              <a:t>DQ could be defined to be 0.7 (70%)</a:t>
            </a:r>
            <a:endParaRPr lang="de-CH" sz="2400" dirty="0"/>
          </a:p>
        </p:txBody>
      </p:sp>
      <p:sp>
        <p:nvSpPr>
          <p:cNvPr id="3" name="Date Placeholder 2"/>
          <p:cNvSpPr>
            <a:spLocks noGrp="1"/>
          </p:cNvSpPr>
          <p:nvPr>
            <p:ph type="dt" sz="half" idx="10"/>
          </p:nvPr>
        </p:nvSpPr>
        <p:spPr/>
        <p:txBody>
          <a:bodyPr/>
          <a:lstStyle/>
          <a:p>
            <a:r>
              <a:rPr lang="en-US" smtClean="0"/>
              <a:t>27 May 2015</a:t>
            </a:r>
            <a:endParaRPr lang="en-US" dirty="0"/>
          </a:p>
        </p:txBody>
      </p:sp>
      <p:sp>
        <p:nvSpPr>
          <p:cNvPr id="4" name="Slide Number Placeholder 3"/>
          <p:cNvSpPr>
            <a:spLocks noGrp="1"/>
          </p:cNvSpPr>
          <p:nvPr>
            <p:ph type="sldNum" sz="quarter" idx="12"/>
          </p:nvPr>
        </p:nvSpPr>
        <p:spPr/>
        <p:txBody>
          <a:bodyPr/>
          <a:lstStyle/>
          <a:p>
            <a:fld id="{7F64CCB6-A2C3-4CAD-A28F-3884E957A6FF}" type="slidenum">
              <a:rPr lang="en-US" smtClean="0"/>
              <a:pPr/>
              <a:t>12</a:t>
            </a:fld>
            <a:endParaRPr lang="en-US" dirty="0"/>
          </a:p>
        </p:txBody>
      </p:sp>
      <p:sp>
        <p:nvSpPr>
          <p:cNvPr id="5" name="Title 4"/>
          <p:cNvSpPr>
            <a:spLocks noGrp="1"/>
          </p:cNvSpPr>
          <p:nvPr>
            <p:ph type="title"/>
          </p:nvPr>
        </p:nvSpPr>
        <p:spPr/>
        <p:txBody>
          <a:bodyPr/>
          <a:lstStyle/>
          <a:p>
            <a:r>
              <a:rPr lang="en-GB" dirty="0" smtClean="0"/>
              <a:t>DQAF DQ </a:t>
            </a:r>
            <a:r>
              <a:rPr lang="en-GB" dirty="0" smtClean="0"/>
              <a:t>Measurement - Example</a:t>
            </a:r>
            <a:endParaRPr lang="en-US" dirty="0"/>
          </a:p>
        </p:txBody>
      </p:sp>
      <p:sp>
        <p:nvSpPr>
          <p:cNvPr id="6" name="Footer Placeholder 4"/>
          <p:cNvSpPr>
            <a:spLocks noGrp="1"/>
          </p:cNvSpPr>
          <p:nvPr>
            <p:ph type="ftr" sz="quarter" idx="4294967295"/>
          </p:nvPr>
        </p:nvSpPr>
        <p:spPr>
          <a:xfrm>
            <a:off x="3124200" y="6562724"/>
            <a:ext cx="2895600" cy="295275"/>
          </a:xfrm>
          <a:prstGeom prst="rect">
            <a:avLst/>
          </a:prstGeom>
        </p:spPr>
        <p:txBody>
          <a:bodyPr/>
          <a:lstStyle>
            <a:lvl1pPr>
              <a:defRPr sz="1000"/>
            </a:lvl1pPr>
          </a:lstStyle>
          <a:p>
            <a:pPr algn="ctr"/>
            <a:r>
              <a:rPr lang="de-CH" dirty="0" smtClean="0">
                <a:solidFill>
                  <a:schemeClr val="bg1">
                    <a:lumMod val="75000"/>
                  </a:schemeClr>
                </a:solidFill>
              </a:rPr>
              <a:t>weber@inf.ethz.ch</a:t>
            </a:r>
            <a:endParaRPr lang="en-US" dirty="0">
              <a:solidFill>
                <a:schemeClr val="bg1">
                  <a:lumMod val="75000"/>
                </a:schemeClr>
              </a:solidFill>
            </a:endParaRPr>
          </a:p>
        </p:txBody>
      </p:sp>
    </p:spTree>
    <p:extLst>
      <p:ext uri="{BB962C8B-B14F-4D97-AF65-F5344CB8AC3E}">
        <p14:creationId xmlns:p14="http://schemas.microsoft.com/office/powerpoint/2010/main" val="38274804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smtClean="0"/>
              <a:t>27 May 2015</a:t>
            </a:r>
            <a:endParaRPr lang="en-US" dirty="0"/>
          </a:p>
        </p:txBody>
      </p:sp>
      <p:sp>
        <p:nvSpPr>
          <p:cNvPr id="4" name="Slide Number Placeholder 3"/>
          <p:cNvSpPr>
            <a:spLocks noGrp="1"/>
          </p:cNvSpPr>
          <p:nvPr>
            <p:ph type="sldNum" sz="quarter" idx="12"/>
          </p:nvPr>
        </p:nvSpPr>
        <p:spPr/>
        <p:txBody>
          <a:bodyPr/>
          <a:lstStyle/>
          <a:p>
            <a:fld id="{7F64CCB6-A2C3-4CAD-A28F-3884E957A6FF}" type="slidenum">
              <a:rPr lang="en-US" smtClean="0"/>
              <a:pPr/>
              <a:t>13</a:t>
            </a:fld>
            <a:endParaRPr lang="en-US" dirty="0"/>
          </a:p>
        </p:txBody>
      </p:sp>
      <p:sp>
        <p:nvSpPr>
          <p:cNvPr id="5" name="Title 4"/>
          <p:cNvSpPr>
            <a:spLocks noGrp="1"/>
          </p:cNvSpPr>
          <p:nvPr>
            <p:ph type="title"/>
          </p:nvPr>
        </p:nvSpPr>
        <p:spPr/>
        <p:txBody>
          <a:bodyPr/>
          <a:lstStyle/>
          <a:p>
            <a:r>
              <a:rPr lang="en-GB" dirty="0" smtClean="0"/>
              <a:t>DQAF: DQ Views &amp; Problem Views</a:t>
            </a:r>
            <a:endParaRPr lang="en-US" dirty="0"/>
          </a:p>
        </p:txBody>
      </p:sp>
      <p:sp>
        <p:nvSpPr>
          <p:cNvPr id="6" name="Footer Placeholder 4"/>
          <p:cNvSpPr>
            <a:spLocks noGrp="1"/>
          </p:cNvSpPr>
          <p:nvPr>
            <p:ph type="ftr" sz="quarter" idx="4294967295"/>
          </p:nvPr>
        </p:nvSpPr>
        <p:spPr>
          <a:xfrm>
            <a:off x="3124200" y="6562724"/>
            <a:ext cx="2895600" cy="295275"/>
          </a:xfrm>
          <a:prstGeom prst="rect">
            <a:avLst/>
          </a:prstGeom>
        </p:spPr>
        <p:txBody>
          <a:bodyPr/>
          <a:lstStyle>
            <a:lvl1pPr>
              <a:defRPr sz="1000"/>
            </a:lvl1pPr>
          </a:lstStyle>
          <a:p>
            <a:pPr algn="ctr"/>
            <a:r>
              <a:rPr lang="de-CH" dirty="0" smtClean="0">
                <a:solidFill>
                  <a:schemeClr val="bg1">
                    <a:lumMod val="75000"/>
                  </a:schemeClr>
                </a:solidFill>
              </a:rPr>
              <a:t>weber@inf.ethz.ch</a:t>
            </a:r>
            <a:endParaRPr lang="en-US" dirty="0">
              <a:solidFill>
                <a:schemeClr val="bg1">
                  <a:lumMod val="75000"/>
                </a:schemeClr>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8645" y="3043825"/>
            <a:ext cx="6135355" cy="3509375"/>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859" y="1004886"/>
            <a:ext cx="4789714" cy="3692257"/>
          </a:xfrm>
          <a:prstGeom prst="rect">
            <a:avLst/>
          </a:prstGeom>
        </p:spPr>
      </p:pic>
    </p:spTree>
    <p:extLst>
      <p:ext uri="{BB962C8B-B14F-4D97-AF65-F5344CB8AC3E}">
        <p14:creationId xmlns:p14="http://schemas.microsoft.com/office/powerpoint/2010/main" val="36983905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smtClean="0"/>
              <a:t>27 May 2015</a:t>
            </a:r>
            <a:endParaRPr lang="en-US" dirty="0"/>
          </a:p>
        </p:txBody>
      </p:sp>
      <p:sp>
        <p:nvSpPr>
          <p:cNvPr id="4" name="Slide Number Placeholder 3"/>
          <p:cNvSpPr>
            <a:spLocks noGrp="1"/>
          </p:cNvSpPr>
          <p:nvPr>
            <p:ph type="sldNum" sz="quarter" idx="12"/>
          </p:nvPr>
        </p:nvSpPr>
        <p:spPr/>
        <p:txBody>
          <a:bodyPr/>
          <a:lstStyle/>
          <a:p>
            <a:fld id="{7F64CCB6-A2C3-4CAD-A28F-3884E957A6FF}" type="slidenum">
              <a:rPr lang="en-US" smtClean="0"/>
              <a:pPr/>
              <a:t>14</a:t>
            </a:fld>
            <a:endParaRPr lang="en-US" dirty="0"/>
          </a:p>
        </p:txBody>
      </p:sp>
      <p:sp>
        <p:nvSpPr>
          <p:cNvPr id="5" name="Title 4"/>
          <p:cNvSpPr>
            <a:spLocks noGrp="1"/>
          </p:cNvSpPr>
          <p:nvPr>
            <p:ph type="title"/>
          </p:nvPr>
        </p:nvSpPr>
        <p:spPr/>
        <p:txBody>
          <a:bodyPr/>
          <a:lstStyle/>
          <a:p>
            <a:r>
              <a:rPr lang="en-GB" dirty="0" smtClean="0"/>
              <a:t>DQAF: Tree Views</a:t>
            </a:r>
            <a:endParaRPr lang="en-US" dirty="0"/>
          </a:p>
        </p:txBody>
      </p:sp>
      <p:sp>
        <p:nvSpPr>
          <p:cNvPr id="6" name="Footer Placeholder 4"/>
          <p:cNvSpPr>
            <a:spLocks noGrp="1"/>
          </p:cNvSpPr>
          <p:nvPr>
            <p:ph type="ftr" sz="quarter" idx="4294967295"/>
          </p:nvPr>
        </p:nvSpPr>
        <p:spPr>
          <a:xfrm>
            <a:off x="3124200" y="6562724"/>
            <a:ext cx="2895600" cy="295275"/>
          </a:xfrm>
          <a:prstGeom prst="rect">
            <a:avLst/>
          </a:prstGeom>
        </p:spPr>
        <p:txBody>
          <a:bodyPr/>
          <a:lstStyle>
            <a:lvl1pPr>
              <a:defRPr sz="1000"/>
            </a:lvl1pPr>
          </a:lstStyle>
          <a:p>
            <a:pPr algn="ctr"/>
            <a:r>
              <a:rPr lang="de-CH" dirty="0" smtClean="0">
                <a:solidFill>
                  <a:schemeClr val="bg1">
                    <a:lumMod val="75000"/>
                  </a:schemeClr>
                </a:solidFill>
              </a:rPr>
              <a:t>weber@inf.ethz.ch</a:t>
            </a:r>
            <a:endParaRPr lang="en-US" dirty="0">
              <a:solidFill>
                <a:schemeClr val="bg1">
                  <a:lumMod val="75000"/>
                </a:schemeClr>
              </a:solidFill>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7360" y="922533"/>
            <a:ext cx="7207237" cy="5555858"/>
          </a:xfrm>
          <a:prstGeom prst="rect">
            <a:avLst/>
          </a:prstGeom>
        </p:spPr>
      </p:pic>
    </p:spTree>
    <p:extLst>
      <p:ext uri="{BB962C8B-B14F-4D97-AF65-F5344CB8AC3E}">
        <p14:creationId xmlns:p14="http://schemas.microsoft.com/office/powerpoint/2010/main" val="15434380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smtClean="0"/>
              <a:t>27 May 2015</a:t>
            </a:r>
            <a:endParaRPr lang="en-US" dirty="0"/>
          </a:p>
        </p:txBody>
      </p:sp>
      <p:sp>
        <p:nvSpPr>
          <p:cNvPr id="4" name="Slide Number Placeholder 3"/>
          <p:cNvSpPr>
            <a:spLocks noGrp="1"/>
          </p:cNvSpPr>
          <p:nvPr>
            <p:ph type="sldNum" sz="quarter" idx="12"/>
          </p:nvPr>
        </p:nvSpPr>
        <p:spPr/>
        <p:txBody>
          <a:bodyPr/>
          <a:lstStyle/>
          <a:p>
            <a:fld id="{7F64CCB6-A2C3-4CAD-A28F-3884E957A6FF}" type="slidenum">
              <a:rPr lang="en-US" smtClean="0"/>
              <a:pPr/>
              <a:t>15</a:t>
            </a:fld>
            <a:endParaRPr lang="en-US" dirty="0"/>
          </a:p>
        </p:txBody>
      </p:sp>
      <p:sp>
        <p:nvSpPr>
          <p:cNvPr id="5" name="Title 4"/>
          <p:cNvSpPr>
            <a:spLocks noGrp="1"/>
          </p:cNvSpPr>
          <p:nvPr>
            <p:ph type="title"/>
          </p:nvPr>
        </p:nvSpPr>
        <p:spPr/>
        <p:txBody>
          <a:bodyPr/>
          <a:lstStyle/>
          <a:p>
            <a:r>
              <a:rPr lang="en-GB" dirty="0" smtClean="0"/>
              <a:t>DQAF: DQ Views &amp; Problem Views</a:t>
            </a:r>
            <a:endParaRPr lang="en-US" dirty="0"/>
          </a:p>
        </p:txBody>
      </p:sp>
      <p:sp>
        <p:nvSpPr>
          <p:cNvPr id="6" name="Footer Placeholder 4"/>
          <p:cNvSpPr>
            <a:spLocks noGrp="1"/>
          </p:cNvSpPr>
          <p:nvPr>
            <p:ph type="ftr" sz="quarter" idx="4294967295"/>
          </p:nvPr>
        </p:nvSpPr>
        <p:spPr>
          <a:xfrm>
            <a:off x="3124200" y="6562724"/>
            <a:ext cx="2895600" cy="295275"/>
          </a:xfrm>
          <a:prstGeom prst="rect">
            <a:avLst/>
          </a:prstGeom>
        </p:spPr>
        <p:txBody>
          <a:bodyPr/>
          <a:lstStyle>
            <a:lvl1pPr>
              <a:defRPr sz="1000"/>
            </a:lvl1pPr>
          </a:lstStyle>
          <a:p>
            <a:pPr algn="ctr"/>
            <a:r>
              <a:rPr lang="de-CH" dirty="0" smtClean="0">
                <a:solidFill>
                  <a:schemeClr val="bg1">
                    <a:lumMod val="75000"/>
                  </a:schemeClr>
                </a:solidFill>
              </a:rPr>
              <a:t>weber@inf.ethz.ch</a:t>
            </a:r>
            <a:endParaRPr lang="en-US" dirty="0">
              <a:solidFill>
                <a:schemeClr val="bg1">
                  <a:lumMod val="75000"/>
                </a:schemeClr>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61" y="1002083"/>
            <a:ext cx="9113613" cy="5212915"/>
          </a:xfrm>
          <a:prstGeom prst="rect">
            <a:avLst/>
          </a:prstGeom>
        </p:spPr>
      </p:pic>
    </p:spTree>
    <p:extLst>
      <p:ext uri="{BB962C8B-B14F-4D97-AF65-F5344CB8AC3E}">
        <p14:creationId xmlns:p14="http://schemas.microsoft.com/office/powerpoint/2010/main" val="41348132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19199"/>
            <a:ext cx="8534400" cy="5167313"/>
          </a:xfrm>
        </p:spPr>
        <p:txBody>
          <a:bodyPr>
            <a:noAutofit/>
          </a:bodyPr>
          <a:lstStyle/>
          <a:p>
            <a:r>
              <a:rPr lang="en-US" sz="2400" dirty="0" smtClean="0"/>
              <a:t>Presentation of our </a:t>
            </a:r>
            <a:r>
              <a:rPr lang="en-US" sz="2400" dirty="0"/>
              <a:t>information system </a:t>
            </a:r>
            <a:r>
              <a:rPr lang="en-US" sz="2400" dirty="0" smtClean="0"/>
              <a:t>with </a:t>
            </a:r>
            <a:r>
              <a:rPr lang="en-US" sz="2400" dirty="0"/>
              <a:t>the integrated DQ </a:t>
            </a:r>
            <a:r>
              <a:rPr lang="en-US" sz="2400" dirty="0" smtClean="0"/>
              <a:t>analysis toolkit </a:t>
            </a:r>
            <a:r>
              <a:rPr lang="en-US" sz="2400" dirty="0"/>
              <a:t>to food science </a:t>
            </a:r>
            <a:r>
              <a:rPr lang="en-US" sz="2400" dirty="0" smtClean="0"/>
              <a:t>experts</a:t>
            </a:r>
          </a:p>
          <a:p>
            <a:r>
              <a:rPr lang="en-US" sz="2400" dirty="0" smtClean="0"/>
              <a:t>Subsequently </a:t>
            </a:r>
            <a:r>
              <a:rPr lang="en-US" sz="2400" dirty="0"/>
              <a:t>conducted a survey</a:t>
            </a:r>
            <a:endParaRPr lang="en-US" sz="2400" dirty="0" smtClean="0"/>
          </a:p>
          <a:p>
            <a:r>
              <a:rPr lang="en-US" sz="2400" dirty="0" smtClean="0"/>
              <a:t>Participants </a:t>
            </a:r>
            <a:r>
              <a:rPr lang="en-US" sz="2400" dirty="0"/>
              <a:t>had a variety of </a:t>
            </a:r>
            <a:r>
              <a:rPr lang="en-US" sz="2400" dirty="0" smtClean="0"/>
              <a:t>roles</a:t>
            </a:r>
          </a:p>
          <a:p>
            <a:r>
              <a:rPr lang="en-US" sz="2400" dirty="0"/>
              <a:t>16 participants completed the </a:t>
            </a:r>
            <a:r>
              <a:rPr lang="en-US" sz="2400" dirty="0" smtClean="0"/>
              <a:t>questionnaire</a:t>
            </a:r>
            <a:endParaRPr lang="de-CH" sz="2200" dirty="0"/>
          </a:p>
        </p:txBody>
      </p:sp>
      <p:sp>
        <p:nvSpPr>
          <p:cNvPr id="3" name="Date Placeholder 2"/>
          <p:cNvSpPr>
            <a:spLocks noGrp="1"/>
          </p:cNvSpPr>
          <p:nvPr>
            <p:ph type="dt" sz="half" idx="10"/>
          </p:nvPr>
        </p:nvSpPr>
        <p:spPr/>
        <p:txBody>
          <a:bodyPr/>
          <a:lstStyle/>
          <a:p>
            <a:r>
              <a:rPr lang="en-US" smtClean="0"/>
              <a:t>27 May 2015</a:t>
            </a:r>
            <a:endParaRPr lang="en-US" dirty="0"/>
          </a:p>
        </p:txBody>
      </p:sp>
      <p:sp>
        <p:nvSpPr>
          <p:cNvPr id="4" name="Slide Number Placeholder 3"/>
          <p:cNvSpPr>
            <a:spLocks noGrp="1"/>
          </p:cNvSpPr>
          <p:nvPr>
            <p:ph type="sldNum" sz="quarter" idx="12"/>
          </p:nvPr>
        </p:nvSpPr>
        <p:spPr/>
        <p:txBody>
          <a:bodyPr/>
          <a:lstStyle/>
          <a:p>
            <a:fld id="{7F64CCB6-A2C3-4CAD-A28F-3884E957A6FF}" type="slidenum">
              <a:rPr lang="en-US" smtClean="0"/>
              <a:pPr/>
              <a:t>16</a:t>
            </a:fld>
            <a:endParaRPr lang="en-US" dirty="0"/>
          </a:p>
        </p:txBody>
      </p:sp>
      <p:sp>
        <p:nvSpPr>
          <p:cNvPr id="5" name="Title 4"/>
          <p:cNvSpPr>
            <a:spLocks noGrp="1"/>
          </p:cNvSpPr>
          <p:nvPr>
            <p:ph type="title"/>
          </p:nvPr>
        </p:nvSpPr>
        <p:spPr/>
        <p:txBody>
          <a:bodyPr/>
          <a:lstStyle/>
          <a:p>
            <a:r>
              <a:rPr lang="en-GB" dirty="0" smtClean="0"/>
              <a:t>Evaluation</a:t>
            </a:r>
            <a:endParaRPr lang="en-US" dirty="0"/>
          </a:p>
        </p:txBody>
      </p:sp>
      <p:sp>
        <p:nvSpPr>
          <p:cNvPr id="6" name="Footer Placeholder 4"/>
          <p:cNvSpPr>
            <a:spLocks noGrp="1"/>
          </p:cNvSpPr>
          <p:nvPr>
            <p:ph type="ftr" sz="quarter" idx="4294967295"/>
          </p:nvPr>
        </p:nvSpPr>
        <p:spPr>
          <a:xfrm>
            <a:off x="3124200" y="6562724"/>
            <a:ext cx="2895600" cy="295275"/>
          </a:xfrm>
          <a:prstGeom prst="rect">
            <a:avLst/>
          </a:prstGeom>
        </p:spPr>
        <p:txBody>
          <a:bodyPr/>
          <a:lstStyle>
            <a:lvl1pPr>
              <a:defRPr sz="1000"/>
            </a:lvl1pPr>
          </a:lstStyle>
          <a:p>
            <a:pPr algn="ctr"/>
            <a:r>
              <a:rPr lang="de-CH" dirty="0" smtClean="0">
                <a:solidFill>
                  <a:schemeClr val="bg1">
                    <a:lumMod val="75000"/>
                  </a:schemeClr>
                </a:solidFill>
              </a:rPr>
              <a:t>weber@inf.ethz.ch</a:t>
            </a:r>
            <a:endParaRPr lang="en-US" dirty="0">
              <a:solidFill>
                <a:schemeClr val="bg1">
                  <a:lumMod val="75000"/>
                </a:schemeClr>
              </a:solidFill>
            </a:endParaRPr>
          </a:p>
        </p:txBody>
      </p:sp>
    </p:spTree>
    <p:extLst>
      <p:ext uri="{BB962C8B-B14F-4D97-AF65-F5344CB8AC3E}">
        <p14:creationId xmlns:p14="http://schemas.microsoft.com/office/powerpoint/2010/main" val="5641573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19199"/>
            <a:ext cx="8534400" cy="5167313"/>
          </a:xfrm>
        </p:spPr>
        <p:txBody>
          <a:bodyPr>
            <a:noAutofit/>
          </a:bodyPr>
          <a:lstStyle/>
          <a:p>
            <a:pPr marL="0" indent="0">
              <a:buNone/>
            </a:pPr>
            <a:r>
              <a:rPr lang="en-US" sz="2400" dirty="0" smtClean="0"/>
              <a:t>49 </a:t>
            </a:r>
            <a:r>
              <a:rPr lang="en-US" sz="2400" dirty="0"/>
              <a:t>questions on various </a:t>
            </a:r>
            <a:r>
              <a:rPr lang="en-US" sz="2400" dirty="0" smtClean="0"/>
              <a:t>topics:</a:t>
            </a:r>
          </a:p>
          <a:p>
            <a:r>
              <a:rPr lang="en-US" sz="2400" dirty="0"/>
              <a:t>DQ in </a:t>
            </a:r>
            <a:r>
              <a:rPr lang="en-US" sz="2400" dirty="0" smtClean="0"/>
              <a:t>general</a:t>
            </a:r>
          </a:p>
          <a:p>
            <a:r>
              <a:rPr lang="en-US" sz="2400" dirty="0"/>
              <a:t>Who should be able to define DQ </a:t>
            </a:r>
            <a:r>
              <a:rPr lang="en-US" sz="2400" dirty="0" smtClean="0"/>
              <a:t>requirements</a:t>
            </a:r>
          </a:p>
          <a:p>
            <a:r>
              <a:rPr lang="en-US" sz="2400" dirty="0"/>
              <a:t>How should DQ requirements be </a:t>
            </a:r>
            <a:r>
              <a:rPr lang="en-US" sz="2400" dirty="0" smtClean="0"/>
              <a:t>defined</a:t>
            </a:r>
          </a:p>
          <a:p>
            <a:r>
              <a:rPr lang="en-US" sz="2400" dirty="0"/>
              <a:t>How should DQ feedback be given to </a:t>
            </a:r>
            <a:r>
              <a:rPr lang="en-US" sz="2400" dirty="0" smtClean="0"/>
              <a:t>users</a:t>
            </a:r>
          </a:p>
          <a:p>
            <a:r>
              <a:rPr lang="en-US" sz="2400" dirty="0"/>
              <a:t>Distinction between hard constraints (HC) and soft constraints (SC</a:t>
            </a:r>
            <a:r>
              <a:rPr lang="en-US" sz="2400" dirty="0" smtClean="0"/>
              <a:t>)</a:t>
            </a:r>
          </a:p>
          <a:p>
            <a:r>
              <a:rPr lang="en-US" sz="2400" dirty="0"/>
              <a:t>Personal information and user skills</a:t>
            </a:r>
            <a:endParaRPr lang="de-CH" sz="2400" dirty="0"/>
          </a:p>
        </p:txBody>
      </p:sp>
      <p:sp>
        <p:nvSpPr>
          <p:cNvPr id="3" name="Date Placeholder 2"/>
          <p:cNvSpPr>
            <a:spLocks noGrp="1"/>
          </p:cNvSpPr>
          <p:nvPr>
            <p:ph type="dt" sz="half" idx="10"/>
          </p:nvPr>
        </p:nvSpPr>
        <p:spPr/>
        <p:txBody>
          <a:bodyPr/>
          <a:lstStyle/>
          <a:p>
            <a:r>
              <a:rPr lang="en-US" smtClean="0"/>
              <a:t>27 May 2015</a:t>
            </a:r>
            <a:endParaRPr lang="en-US" dirty="0"/>
          </a:p>
        </p:txBody>
      </p:sp>
      <p:sp>
        <p:nvSpPr>
          <p:cNvPr id="4" name="Slide Number Placeholder 3"/>
          <p:cNvSpPr>
            <a:spLocks noGrp="1"/>
          </p:cNvSpPr>
          <p:nvPr>
            <p:ph type="sldNum" sz="quarter" idx="12"/>
          </p:nvPr>
        </p:nvSpPr>
        <p:spPr/>
        <p:txBody>
          <a:bodyPr/>
          <a:lstStyle/>
          <a:p>
            <a:fld id="{7F64CCB6-A2C3-4CAD-A28F-3884E957A6FF}" type="slidenum">
              <a:rPr lang="en-US" smtClean="0"/>
              <a:pPr/>
              <a:t>17</a:t>
            </a:fld>
            <a:endParaRPr lang="en-US" dirty="0"/>
          </a:p>
        </p:txBody>
      </p:sp>
      <p:sp>
        <p:nvSpPr>
          <p:cNvPr id="5" name="Title 4"/>
          <p:cNvSpPr>
            <a:spLocks noGrp="1"/>
          </p:cNvSpPr>
          <p:nvPr>
            <p:ph type="title"/>
          </p:nvPr>
        </p:nvSpPr>
        <p:spPr/>
        <p:txBody>
          <a:bodyPr/>
          <a:lstStyle/>
          <a:p>
            <a:r>
              <a:rPr lang="en-GB" dirty="0" smtClean="0"/>
              <a:t>Evaluation cont.</a:t>
            </a:r>
            <a:endParaRPr lang="en-US" dirty="0"/>
          </a:p>
        </p:txBody>
      </p:sp>
      <p:sp>
        <p:nvSpPr>
          <p:cNvPr id="6" name="Footer Placeholder 4"/>
          <p:cNvSpPr>
            <a:spLocks noGrp="1"/>
          </p:cNvSpPr>
          <p:nvPr>
            <p:ph type="ftr" sz="quarter" idx="4294967295"/>
          </p:nvPr>
        </p:nvSpPr>
        <p:spPr>
          <a:xfrm>
            <a:off x="3124200" y="6562724"/>
            <a:ext cx="2895600" cy="295275"/>
          </a:xfrm>
          <a:prstGeom prst="rect">
            <a:avLst/>
          </a:prstGeom>
        </p:spPr>
        <p:txBody>
          <a:bodyPr/>
          <a:lstStyle>
            <a:lvl1pPr>
              <a:defRPr sz="1000"/>
            </a:lvl1pPr>
          </a:lstStyle>
          <a:p>
            <a:pPr algn="ctr"/>
            <a:r>
              <a:rPr lang="de-CH" dirty="0" smtClean="0">
                <a:solidFill>
                  <a:schemeClr val="bg1">
                    <a:lumMod val="75000"/>
                  </a:schemeClr>
                </a:solidFill>
              </a:rPr>
              <a:t>weber@inf.ethz.ch</a:t>
            </a:r>
            <a:endParaRPr lang="en-US" dirty="0">
              <a:solidFill>
                <a:schemeClr val="bg1">
                  <a:lumMod val="75000"/>
                </a:schemeClr>
              </a:solidFill>
            </a:endParaRPr>
          </a:p>
        </p:txBody>
      </p:sp>
    </p:spTree>
    <p:extLst>
      <p:ext uri="{BB962C8B-B14F-4D97-AF65-F5344CB8AC3E}">
        <p14:creationId xmlns:p14="http://schemas.microsoft.com/office/powerpoint/2010/main" val="41179505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19199"/>
            <a:ext cx="8534400" cy="5167313"/>
          </a:xfrm>
        </p:spPr>
        <p:txBody>
          <a:bodyPr>
            <a:noAutofit/>
          </a:bodyPr>
          <a:lstStyle/>
          <a:p>
            <a:pPr marL="457200" indent="-457200">
              <a:buFont typeface="+mj-lt"/>
              <a:buAutoNum type="arabicPeriod"/>
            </a:pPr>
            <a:r>
              <a:rPr lang="en-US" sz="2400" dirty="0" smtClean="0"/>
              <a:t>An </a:t>
            </a:r>
            <a:r>
              <a:rPr lang="en-US" sz="2400" dirty="0"/>
              <a:t>information system should clearly offer the functionality to </a:t>
            </a:r>
            <a:r>
              <a:rPr lang="en-US" sz="2400" dirty="0" err="1"/>
              <a:t>analyse</a:t>
            </a:r>
            <a:r>
              <a:rPr lang="en-US" sz="2400" dirty="0"/>
              <a:t> and improve DQ.</a:t>
            </a:r>
          </a:p>
          <a:p>
            <a:pPr marL="457200" indent="-457200">
              <a:buFont typeface="+mj-lt"/>
              <a:buAutoNum type="arabicPeriod"/>
            </a:pPr>
            <a:r>
              <a:rPr lang="en-US" sz="2400" dirty="0" smtClean="0"/>
              <a:t>Access </a:t>
            </a:r>
            <a:r>
              <a:rPr lang="en-US" sz="2400" dirty="0"/>
              <a:t>to data should be controlled and restricted. At the same time, providing users with </a:t>
            </a:r>
            <a:r>
              <a:rPr lang="en-US" sz="2400" dirty="0" smtClean="0"/>
              <a:t>the possibility </a:t>
            </a:r>
            <a:r>
              <a:rPr lang="en-US" sz="2400" dirty="0"/>
              <a:t>to recall the change history of data is clearly important where changes should be </a:t>
            </a:r>
            <a:r>
              <a:rPr lang="en-US" sz="2400" dirty="0" smtClean="0"/>
              <a:t>traceable to users.</a:t>
            </a:r>
          </a:p>
          <a:p>
            <a:pPr marL="457200" indent="-457200">
              <a:buFont typeface="+mj-lt"/>
              <a:buAutoNum type="arabicPeriod"/>
            </a:pPr>
            <a:r>
              <a:rPr lang="en-US" sz="2400" dirty="0" smtClean="0"/>
              <a:t>It </a:t>
            </a:r>
            <a:r>
              <a:rPr lang="en-US" sz="2400" dirty="0"/>
              <a:t>should be possible for the institution using the software to define DQ requirements, but this </a:t>
            </a:r>
            <a:r>
              <a:rPr lang="en-US" sz="2400" dirty="0" smtClean="0"/>
              <a:t>should be </a:t>
            </a:r>
            <a:r>
              <a:rPr lang="en-US" sz="2400" dirty="0"/>
              <a:t>done by a non-IT person and limited to ‘power users</a:t>
            </a:r>
            <a:r>
              <a:rPr lang="en-US" sz="2400" dirty="0" smtClean="0"/>
              <a:t>’.</a:t>
            </a:r>
          </a:p>
          <a:p>
            <a:pPr marL="457200" indent="-457200">
              <a:buFont typeface="+mj-lt"/>
              <a:buAutoNum type="arabicPeriod"/>
            </a:pPr>
            <a:r>
              <a:rPr lang="en-US" sz="2400" dirty="0" smtClean="0"/>
              <a:t>DQ </a:t>
            </a:r>
            <a:r>
              <a:rPr lang="en-US" sz="2400" dirty="0"/>
              <a:t>requirements should be managed in one place and in a unified </a:t>
            </a:r>
            <a:r>
              <a:rPr lang="en-US" sz="2400" dirty="0" smtClean="0"/>
              <a:t>way.</a:t>
            </a:r>
          </a:p>
        </p:txBody>
      </p:sp>
      <p:sp>
        <p:nvSpPr>
          <p:cNvPr id="3" name="Date Placeholder 2"/>
          <p:cNvSpPr>
            <a:spLocks noGrp="1"/>
          </p:cNvSpPr>
          <p:nvPr>
            <p:ph type="dt" sz="half" idx="10"/>
          </p:nvPr>
        </p:nvSpPr>
        <p:spPr/>
        <p:txBody>
          <a:bodyPr/>
          <a:lstStyle/>
          <a:p>
            <a:r>
              <a:rPr lang="en-US" smtClean="0"/>
              <a:t>27 May 2015</a:t>
            </a:r>
            <a:endParaRPr lang="en-US" dirty="0"/>
          </a:p>
        </p:txBody>
      </p:sp>
      <p:sp>
        <p:nvSpPr>
          <p:cNvPr id="4" name="Slide Number Placeholder 3"/>
          <p:cNvSpPr>
            <a:spLocks noGrp="1"/>
          </p:cNvSpPr>
          <p:nvPr>
            <p:ph type="sldNum" sz="quarter" idx="12"/>
          </p:nvPr>
        </p:nvSpPr>
        <p:spPr/>
        <p:txBody>
          <a:bodyPr/>
          <a:lstStyle/>
          <a:p>
            <a:fld id="{7F64CCB6-A2C3-4CAD-A28F-3884E957A6FF}" type="slidenum">
              <a:rPr lang="en-US" smtClean="0"/>
              <a:pPr/>
              <a:t>18</a:t>
            </a:fld>
            <a:endParaRPr lang="en-US" dirty="0"/>
          </a:p>
        </p:txBody>
      </p:sp>
      <p:sp>
        <p:nvSpPr>
          <p:cNvPr id="5" name="Title 4"/>
          <p:cNvSpPr>
            <a:spLocks noGrp="1"/>
          </p:cNvSpPr>
          <p:nvPr>
            <p:ph type="title"/>
          </p:nvPr>
        </p:nvSpPr>
        <p:spPr/>
        <p:txBody>
          <a:bodyPr/>
          <a:lstStyle/>
          <a:p>
            <a:r>
              <a:rPr lang="en-GB" dirty="0" smtClean="0"/>
              <a:t>Results and Findings</a:t>
            </a:r>
            <a:endParaRPr lang="en-US" dirty="0"/>
          </a:p>
        </p:txBody>
      </p:sp>
      <p:sp>
        <p:nvSpPr>
          <p:cNvPr id="6" name="Footer Placeholder 4"/>
          <p:cNvSpPr>
            <a:spLocks noGrp="1"/>
          </p:cNvSpPr>
          <p:nvPr>
            <p:ph type="ftr" sz="quarter" idx="4294967295"/>
          </p:nvPr>
        </p:nvSpPr>
        <p:spPr>
          <a:xfrm>
            <a:off x="3124200" y="6562724"/>
            <a:ext cx="2895600" cy="295275"/>
          </a:xfrm>
          <a:prstGeom prst="rect">
            <a:avLst/>
          </a:prstGeom>
        </p:spPr>
        <p:txBody>
          <a:bodyPr/>
          <a:lstStyle>
            <a:lvl1pPr>
              <a:defRPr sz="1000"/>
            </a:lvl1pPr>
          </a:lstStyle>
          <a:p>
            <a:pPr algn="ctr"/>
            <a:r>
              <a:rPr lang="de-CH" dirty="0" smtClean="0">
                <a:solidFill>
                  <a:schemeClr val="bg1">
                    <a:lumMod val="75000"/>
                  </a:schemeClr>
                </a:solidFill>
              </a:rPr>
              <a:t>weber@inf.ethz.ch</a:t>
            </a:r>
            <a:endParaRPr lang="en-US" dirty="0">
              <a:solidFill>
                <a:schemeClr val="bg1">
                  <a:lumMod val="75000"/>
                </a:schemeClr>
              </a:solidFill>
            </a:endParaRPr>
          </a:p>
        </p:txBody>
      </p:sp>
      <p:sp>
        <p:nvSpPr>
          <p:cNvPr id="7" name="Rounded Rectangle 6"/>
          <p:cNvSpPr/>
          <p:nvPr/>
        </p:nvSpPr>
        <p:spPr>
          <a:xfrm>
            <a:off x="714373" y="3700461"/>
            <a:ext cx="7820027" cy="1271588"/>
          </a:xfrm>
          <a:prstGeom prst="round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704850" y="4972049"/>
            <a:ext cx="7820027" cy="914401"/>
          </a:xfrm>
          <a:prstGeom prst="round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0902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19199"/>
            <a:ext cx="8534400" cy="5167313"/>
          </a:xfrm>
        </p:spPr>
        <p:txBody>
          <a:bodyPr>
            <a:noAutofit/>
          </a:bodyPr>
          <a:lstStyle/>
          <a:p>
            <a:pPr marL="457200" indent="-457200">
              <a:buFont typeface="+mj-lt"/>
              <a:buAutoNum type="arabicPeriod" startAt="5"/>
            </a:pPr>
            <a:r>
              <a:rPr lang="en-US" sz="2400" dirty="0" smtClean="0"/>
              <a:t>It </a:t>
            </a:r>
            <a:r>
              <a:rPr lang="en-US" sz="2400" dirty="0"/>
              <a:t>should be possible to rate the relevancy of each DQ requirement because not all requirements </a:t>
            </a:r>
            <a:r>
              <a:rPr lang="en-US" sz="2400" dirty="0" smtClean="0"/>
              <a:t>have the </a:t>
            </a:r>
            <a:r>
              <a:rPr lang="en-US" sz="2400" dirty="0"/>
              <a:t>same </a:t>
            </a:r>
            <a:r>
              <a:rPr lang="en-US" sz="2400" dirty="0" smtClean="0"/>
              <a:t>importance.</a:t>
            </a:r>
          </a:p>
          <a:p>
            <a:pPr marL="457200" indent="-457200">
              <a:buFont typeface="+mj-lt"/>
              <a:buAutoNum type="arabicPeriod" startAt="5"/>
            </a:pPr>
            <a:r>
              <a:rPr lang="en-US" sz="2400" dirty="0" smtClean="0"/>
              <a:t>It </a:t>
            </a:r>
            <a:r>
              <a:rPr lang="en-US" sz="2400" dirty="0"/>
              <a:t>is clearly not preferable to provide the possibility to deactivate all DQ </a:t>
            </a:r>
            <a:r>
              <a:rPr lang="en-US" sz="2400" dirty="0" smtClean="0"/>
              <a:t>requirements.</a:t>
            </a:r>
          </a:p>
          <a:p>
            <a:pPr marL="457200" indent="-457200">
              <a:buFont typeface="+mj-lt"/>
              <a:buAutoNum type="arabicPeriod" startAt="5"/>
            </a:pPr>
            <a:r>
              <a:rPr lang="en-US" sz="2400" dirty="0" smtClean="0"/>
              <a:t>A </a:t>
            </a:r>
            <a:r>
              <a:rPr lang="en-US" sz="2400" dirty="0"/>
              <a:t>summary such as ’5 of 9 DQ requirements are satisfied‘ would motivate users to increase </a:t>
            </a:r>
            <a:r>
              <a:rPr lang="en-US" sz="2400" dirty="0" smtClean="0"/>
              <a:t>DQ.</a:t>
            </a:r>
          </a:p>
          <a:p>
            <a:pPr marL="457200" indent="-457200">
              <a:buFont typeface="+mj-lt"/>
              <a:buAutoNum type="arabicPeriod" startAt="5"/>
            </a:pPr>
            <a:r>
              <a:rPr lang="en-US" sz="2400" dirty="0" smtClean="0"/>
              <a:t>A </a:t>
            </a:r>
            <a:r>
              <a:rPr lang="en-US" sz="2400" dirty="0"/>
              <a:t>panel at the bottom of a GUI is a good solution for the DQ feedback but, for a lot of users, it </a:t>
            </a:r>
            <a:r>
              <a:rPr lang="en-US" sz="2400" dirty="0" smtClean="0"/>
              <a:t>would be </a:t>
            </a:r>
            <a:r>
              <a:rPr lang="en-US" sz="2400" dirty="0"/>
              <a:t>preferable if DQ feedback was displayed close to the corresponding field(s</a:t>
            </a:r>
            <a:r>
              <a:rPr lang="en-US" sz="2400" dirty="0" smtClean="0"/>
              <a:t>).</a:t>
            </a:r>
          </a:p>
        </p:txBody>
      </p:sp>
      <p:sp>
        <p:nvSpPr>
          <p:cNvPr id="3" name="Date Placeholder 2"/>
          <p:cNvSpPr>
            <a:spLocks noGrp="1"/>
          </p:cNvSpPr>
          <p:nvPr>
            <p:ph type="dt" sz="half" idx="10"/>
          </p:nvPr>
        </p:nvSpPr>
        <p:spPr/>
        <p:txBody>
          <a:bodyPr/>
          <a:lstStyle/>
          <a:p>
            <a:r>
              <a:rPr lang="en-US" smtClean="0"/>
              <a:t>27 May 2015</a:t>
            </a:r>
            <a:endParaRPr lang="en-US" dirty="0"/>
          </a:p>
        </p:txBody>
      </p:sp>
      <p:sp>
        <p:nvSpPr>
          <p:cNvPr id="4" name="Slide Number Placeholder 3"/>
          <p:cNvSpPr>
            <a:spLocks noGrp="1"/>
          </p:cNvSpPr>
          <p:nvPr>
            <p:ph type="sldNum" sz="quarter" idx="12"/>
          </p:nvPr>
        </p:nvSpPr>
        <p:spPr/>
        <p:txBody>
          <a:bodyPr/>
          <a:lstStyle/>
          <a:p>
            <a:fld id="{7F64CCB6-A2C3-4CAD-A28F-3884E957A6FF}" type="slidenum">
              <a:rPr lang="en-US" smtClean="0"/>
              <a:pPr/>
              <a:t>19</a:t>
            </a:fld>
            <a:endParaRPr lang="en-US" dirty="0"/>
          </a:p>
        </p:txBody>
      </p:sp>
      <p:sp>
        <p:nvSpPr>
          <p:cNvPr id="5" name="Title 4"/>
          <p:cNvSpPr>
            <a:spLocks noGrp="1"/>
          </p:cNvSpPr>
          <p:nvPr>
            <p:ph type="title"/>
          </p:nvPr>
        </p:nvSpPr>
        <p:spPr/>
        <p:txBody>
          <a:bodyPr/>
          <a:lstStyle/>
          <a:p>
            <a:r>
              <a:rPr lang="en-GB" dirty="0" smtClean="0"/>
              <a:t>Results and Findings cont.</a:t>
            </a:r>
            <a:endParaRPr lang="en-US" dirty="0"/>
          </a:p>
        </p:txBody>
      </p:sp>
      <p:sp>
        <p:nvSpPr>
          <p:cNvPr id="6" name="Footer Placeholder 4"/>
          <p:cNvSpPr>
            <a:spLocks noGrp="1"/>
          </p:cNvSpPr>
          <p:nvPr>
            <p:ph type="ftr" sz="quarter" idx="4294967295"/>
          </p:nvPr>
        </p:nvSpPr>
        <p:spPr>
          <a:xfrm>
            <a:off x="3124200" y="6562724"/>
            <a:ext cx="2895600" cy="295275"/>
          </a:xfrm>
          <a:prstGeom prst="rect">
            <a:avLst/>
          </a:prstGeom>
        </p:spPr>
        <p:txBody>
          <a:bodyPr/>
          <a:lstStyle>
            <a:lvl1pPr>
              <a:defRPr sz="1000"/>
            </a:lvl1pPr>
          </a:lstStyle>
          <a:p>
            <a:pPr algn="ctr"/>
            <a:r>
              <a:rPr lang="de-CH" dirty="0" smtClean="0">
                <a:solidFill>
                  <a:schemeClr val="bg1">
                    <a:lumMod val="75000"/>
                  </a:schemeClr>
                </a:solidFill>
              </a:rPr>
              <a:t>weber@inf.ethz.ch</a:t>
            </a:r>
            <a:endParaRPr lang="en-US" dirty="0">
              <a:solidFill>
                <a:schemeClr val="bg1">
                  <a:lumMod val="75000"/>
                </a:schemeClr>
              </a:solidFill>
            </a:endParaRPr>
          </a:p>
        </p:txBody>
      </p:sp>
      <p:sp>
        <p:nvSpPr>
          <p:cNvPr id="7" name="Rounded Rectangle 6"/>
          <p:cNvSpPr/>
          <p:nvPr/>
        </p:nvSpPr>
        <p:spPr>
          <a:xfrm>
            <a:off x="676274" y="1176335"/>
            <a:ext cx="8162926" cy="1271588"/>
          </a:xfrm>
          <a:prstGeom prst="round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676274" y="3357560"/>
            <a:ext cx="8162926" cy="842965"/>
          </a:xfrm>
          <a:prstGeom prst="round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676274" y="4269581"/>
            <a:ext cx="8162926" cy="1188244"/>
          </a:xfrm>
          <a:prstGeom prst="round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1120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8"/>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19199"/>
            <a:ext cx="8534400" cy="5167313"/>
          </a:xfrm>
        </p:spPr>
        <p:txBody>
          <a:bodyPr>
            <a:noAutofit/>
          </a:bodyPr>
          <a:lstStyle/>
          <a:p>
            <a:pPr marL="457200" indent="-457200">
              <a:buFont typeface="+mj-lt"/>
              <a:buAutoNum type="arabicPeriod" startAt="9"/>
            </a:pPr>
            <a:r>
              <a:rPr lang="en-US" sz="2400" dirty="0" smtClean="0"/>
              <a:t>An </a:t>
            </a:r>
            <a:r>
              <a:rPr lang="en-US" sz="2400" dirty="0"/>
              <a:t>accentuation such as highlighting or </a:t>
            </a:r>
            <a:r>
              <a:rPr lang="en-US" sz="2400" dirty="0" err="1"/>
              <a:t>colouring</a:t>
            </a:r>
            <a:r>
              <a:rPr lang="en-US" sz="2400" dirty="0"/>
              <a:t> the corresponding field(s) and the usage of </a:t>
            </a:r>
            <a:r>
              <a:rPr lang="en-US" sz="2400" dirty="0" err="1" smtClean="0"/>
              <a:t>colours</a:t>
            </a:r>
            <a:r>
              <a:rPr lang="en-US" sz="2400" dirty="0"/>
              <a:t> </a:t>
            </a:r>
            <a:r>
              <a:rPr lang="en-US" sz="2400" dirty="0" smtClean="0"/>
              <a:t>to </a:t>
            </a:r>
            <a:r>
              <a:rPr lang="en-US" sz="2400" dirty="0"/>
              <a:t>indicate different types of DQ requirements is considered </a:t>
            </a:r>
            <a:r>
              <a:rPr lang="en-US" sz="2400" dirty="0" smtClean="0"/>
              <a:t>helpful.</a:t>
            </a:r>
          </a:p>
          <a:p>
            <a:pPr marL="457200" indent="-457200">
              <a:buFont typeface="+mj-lt"/>
              <a:buAutoNum type="arabicPeriod" startAt="9"/>
            </a:pPr>
            <a:r>
              <a:rPr lang="en-US" sz="2400" dirty="0" smtClean="0"/>
              <a:t>The </a:t>
            </a:r>
            <a:r>
              <a:rPr lang="en-US" sz="2400" dirty="0"/>
              <a:t>distinction between HCs and SCs is useful and both types should </a:t>
            </a:r>
            <a:r>
              <a:rPr lang="en-US" sz="2400" dirty="0" smtClean="0"/>
              <a:t>exist.</a:t>
            </a:r>
          </a:p>
          <a:p>
            <a:pPr marL="457200" indent="-457200">
              <a:buFont typeface="+mj-lt"/>
              <a:buAutoNum type="arabicPeriod" startAt="9"/>
            </a:pPr>
            <a:r>
              <a:rPr lang="en-US" sz="2400" dirty="0" smtClean="0"/>
              <a:t>The </a:t>
            </a:r>
            <a:r>
              <a:rPr lang="en-US" sz="2400" dirty="0"/>
              <a:t>number of HCs should be as small as possible with most users </a:t>
            </a:r>
            <a:r>
              <a:rPr lang="en-US" sz="2400" dirty="0" err="1"/>
              <a:t>prefering</a:t>
            </a:r>
            <a:r>
              <a:rPr lang="en-US" sz="2400" dirty="0"/>
              <a:t> to have more SCs </a:t>
            </a:r>
            <a:r>
              <a:rPr lang="en-US" sz="2400" dirty="0" smtClean="0"/>
              <a:t>than HCs.</a:t>
            </a:r>
            <a:endParaRPr lang="de-CH" sz="2400" dirty="0"/>
          </a:p>
        </p:txBody>
      </p:sp>
      <p:sp>
        <p:nvSpPr>
          <p:cNvPr id="3" name="Date Placeholder 2"/>
          <p:cNvSpPr>
            <a:spLocks noGrp="1"/>
          </p:cNvSpPr>
          <p:nvPr>
            <p:ph type="dt" sz="half" idx="10"/>
          </p:nvPr>
        </p:nvSpPr>
        <p:spPr/>
        <p:txBody>
          <a:bodyPr/>
          <a:lstStyle/>
          <a:p>
            <a:r>
              <a:rPr lang="en-US" smtClean="0"/>
              <a:t>27 May 2015</a:t>
            </a:r>
            <a:endParaRPr lang="en-US" dirty="0"/>
          </a:p>
        </p:txBody>
      </p:sp>
      <p:sp>
        <p:nvSpPr>
          <p:cNvPr id="4" name="Slide Number Placeholder 3"/>
          <p:cNvSpPr>
            <a:spLocks noGrp="1"/>
          </p:cNvSpPr>
          <p:nvPr>
            <p:ph type="sldNum" sz="quarter" idx="12"/>
          </p:nvPr>
        </p:nvSpPr>
        <p:spPr/>
        <p:txBody>
          <a:bodyPr/>
          <a:lstStyle/>
          <a:p>
            <a:fld id="{7F64CCB6-A2C3-4CAD-A28F-3884E957A6FF}" type="slidenum">
              <a:rPr lang="en-US" smtClean="0"/>
              <a:pPr/>
              <a:t>20</a:t>
            </a:fld>
            <a:endParaRPr lang="en-US" dirty="0"/>
          </a:p>
        </p:txBody>
      </p:sp>
      <p:sp>
        <p:nvSpPr>
          <p:cNvPr id="5" name="Title 4"/>
          <p:cNvSpPr>
            <a:spLocks noGrp="1"/>
          </p:cNvSpPr>
          <p:nvPr>
            <p:ph type="title"/>
          </p:nvPr>
        </p:nvSpPr>
        <p:spPr/>
        <p:txBody>
          <a:bodyPr/>
          <a:lstStyle/>
          <a:p>
            <a:r>
              <a:rPr lang="en-GB" dirty="0" smtClean="0"/>
              <a:t>Results and Findings cont.</a:t>
            </a:r>
            <a:endParaRPr lang="en-US" dirty="0"/>
          </a:p>
        </p:txBody>
      </p:sp>
      <p:sp>
        <p:nvSpPr>
          <p:cNvPr id="6" name="Footer Placeholder 4"/>
          <p:cNvSpPr>
            <a:spLocks noGrp="1"/>
          </p:cNvSpPr>
          <p:nvPr>
            <p:ph type="ftr" sz="quarter" idx="4294967295"/>
          </p:nvPr>
        </p:nvSpPr>
        <p:spPr>
          <a:xfrm>
            <a:off x="3124200" y="6562724"/>
            <a:ext cx="2895600" cy="295275"/>
          </a:xfrm>
          <a:prstGeom prst="rect">
            <a:avLst/>
          </a:prstGeom>
        </p:spPr>
        <p:txBody>
          <a:bodyPr/>
          <a:lstStyle>
            <a:lvl1pPr>
              <a:defRPr sz="1000"/>
            </a:lvl1pPr>
          </a:lstStyle>
          <a:p>
            <a:pPr algn="ctr"/>
            <a:r>
              <a:rPr lang="de-CH" dirty="0" smtClean="0">
                <a:solidFill>
                  <a:schemeClr val="bg1">
                    <a:lumMod val="75000"/>
                  </a:schemeClr>
                </a:solidFill>
              </a:rPr>
              <a:t>weber@inf.ethz.ch</a:t>
            </a:r>
            <a:endParaRPr lang="en-US" dirty="0">
              <a:solidFill>
                <a:schemeClr val="bg1">
                  <a:lumMod val="75000"/>
                </a:schemeClr>
              </a:solidFill>
            </a:endParaRPr>
          </a:p>
        </p:txBody>
      </p:sp>
      <p:sp>
        <p:nvSpPr>
          <p:cNvPr id="7" name="Rounded Rectangle 6"/>
          <p:cNvSpPr/>
          <p:nvPr/>
        </p:nvSpPr>
        <p:spPr>
          <a:xfrm>
            <a:off x="819149" y="2424112"/>
            <a:ext cx="7839076" cy="876301"/>
          </a:xfrm>
          <a:prstGeom prst="round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819149" y="3300413"/>
            <a:ext cx="7839076" cy="876301"/>
          </a:xfrm>
          <a:prstGeom prst="round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4313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03" name="Rectangle 3"/>
          <p:cNvSpPr>
            <a:spLocks noGrp="1" noChangeArrowheads="1"/>
          </p:cNvSpPr>
          <p:nvPr>
            <p:ph idx="4294967295"/>
          </p:nvPr>
        </p:nvSpPr>
        <p:spPr>
          <a:xfrm>
            <a:off x="4095751" y="2686049"/>
            <a:ext cx="952499" cy="1743075"/>
          </a:xfrm>
        </p:spPr>
        <p:txBody>
          <a:bodyPr>
            <a:noAutofit/>
          </a:bodyPr>
          <a:lstStyle/>
          <a:p>
            <a:pPr marL="0" indent="0">
              <a:buNone/>
            </a:pPr>
            <a:r>
              <a:rPr lang="en-US" sz="9600" dirty="0" smtClean="0">
                <a:solidFill>
                  <a:schemeClr val="tx1">
                    <a:lumMod val="75000"/>
                    <a:lumOff val="25000"/>
                  </a:schemeClr>
                </a:solidFill>
              </a:rPr>
              <a:t>?</a:t>
            </a:r>
          </a:p>
        </p:txBody>
      </p:sp>
      <p:sp>
        <p:nvSpPr>
          <p:cNvPr id="7" name="Title 4"/>
          <p:cNvSpPr>
            <a:spLocks noGrp="1"/>
          </p:cNvSpPr>
          <p:nvPr>
            <p:ph type="title"/>
          </p:nvPr>
        </p:nvSpPr>
        <p:spPr>
          <a:xfrm>
            <a:off x="304800" y="152400"/>
            <a:ext cx="8229600" cy="685800"/>
          </a:xfrm>
        </p:spPr>
        <p:txBody>
          <a:bodyPr/>
          <a:lstStyle/>
          <a:p>
            <a:r>
              <a:rPr lang="de-CH" dirty="0" err="1" smtClean="0"/>
              <a:t>Questions</a:t>
            </a:r>
            <a:endParaRPr lang="en-US" dirty="0"/>
          </a:p>
        </p:txBody>
      </p:sp>
      <p:sp>
        <p:nvSpPr>
          <p:cNvPr id="6" name="Date Placeholder 2"/>
          <p:cNvSpPr>
            <a:spLocks noGrp="1"/>
          </p:cNvSpPr>
          <p:nvPr>
            <p:ph type="dt" sz="half" idx="10"/>
          </p:nvPr>
        </p:nvSpPr>
        <p:spPr>
          <a:xfrm>
            <a:off x="-24284" y="6553200"/>
            <a:ext cx="2133600" cy="304800"/>
          </a:xfrm>
        </p:spPr>
        <p:txBody>
          <a:bodyPr/>
          <a:lstStyle/>
          <a:p>
            <a:r>
              <a:rPr lang="en-US" smtClean="0">
                <a:solidFill>
                  <a:schemeClr val="bg1">
                    <a:lumMod val="75000"/>
                  </a:schemeClr>
                </a:solidFill>
              </a:rPr>
              <a:t>27 May 2015</a:t>
            </a:r>
            <a:endParaRPr lang="en-US" dirty="0">
              <a:solidFill>
                <a:schemeClr val="bg1">
                  <a:lumMod val="75000"/>
                </a:schemeClr>
              </a:solidFill>
            </a:endParaRPr>
          </a:p>
        </p:txBody>
      </p:sp>
      <p:sp>
        <p:nvSpPr>
          <p:cNvPr id="8" name="Slide Number Placeholder 3"/>
          <p:cNvSpPr>
            <a:spLocks noGrp="1"/>
          </p:cNvSpPr>
          <p:nvPr>
            <p:ph type="sldNum" sz="quarter" idx="12"/>
          </p:nvPr>
        </p:nvSpPr>
        <p:spPr>
          <a:xfrm>
            <a:off x="7010400" y="6553200"/>
            <a:ext cx="2133600" cy="304800"/>
          </a:xfrm>
        </p:spPr>
        <p:txBody>
          <a:bodyPr/>
          <a:lstStyle/>
          <a:p>
            <a:fld id="{7F64CCB6-A2C3-4CAD-A28F-3884E957A6FF}" type="slidenum">
              <a:rPr lang="en-US" smtClean="0">
                <a:solidFill>
                  <a:schemeClr val="bg1">
                    <a:lumMod val="75000"/>
                  </a:schemeClr>
                </a:solidFill>
              </a:rPr>
              <a:pPr/>
              <a:t>21</a:t>
            </a:fld>
            <a:endParaRPr lang="en-US" dirty="0">
              <a:solidFill>
                <a:schemeClr val="bg1">
                  <a:lumMod val="75000"/>
                </a:schemeClr>
              </a:solidFill>
            </a:endParaRPr>
          </a:p>
        </p:txBody>
      </p:sp>
      <p:sp>
        <p:nvSpPr>
          <p:cNvPr id="9" name="Footer Placeholder 4"/>
          <p:cNvSpPr>
            <a:spLocks noGrp="1"/>
          </p:cNvSpPr>
          <p:nvPr>
            <p:ph type="ftr" sz="quarter" idx="4294967295"/>
          </p:nvPr>
        </p:nvSpPr>
        <p:spPr>
          <a:xfrm>
            <a:off x="3124200" y="6562724"/>
            <a:ext cx="2895600" cy="295275"/>
          </a:xfrm>
          <a:prstGeom prst="rect">
            <a:avLst/>
          </a:prstGeom>
        </p:spPr>
        <p:txBody>
          <a:bodyPr/>
          <a:lstStyle>
            <a:lvl1pPr>
              <a:defRPr sz="1000"/>
            </a:lvl1pPr>
          </a:lstStyle>
          <a:p>
            <a:pPr algn="ctr"/>
            <a:r>
              <a:rPr lang="de-CH" dirty="0" smtClean="0">
                <a:solidFill>
                  <a:schemeClr val="bg1">
                    <a:lumMod val="75000"/>
                  </a:schemeClr>
                </a:solidFill>
              </a:rPr>
              <a:t>weber@inf.ethz.ch</a:t>
            </a:r>
            <a:endParaRPr lang="en-US" dirty="0">
              <a:solidFill>
                <a:schemeClr val="bg1">
                  <a:lumMod val="75000"/>
                </a:schemeClr>
              </a:solidFill>
            </a:endParaRPr>
          </a:p>
        </p:txBody>
      </p:sp>
    </p:spTree>
    <p:extLst>
      <p:ext uri="{BB962C8B-B14F-4D97-AF65-F5344CB8AC3E}">
        <p14:creationId xmlns:p14="http://schemas.microsoft.com/office/powerpoint/2010/main" val="85648058"/>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a:t>Our information system </a:t>
            </a:r>
            <a:r>
              <a:rPr lang="en-US" dirty="0" err="1"/>
              <a:t>FoodCASE</a:t>
            </a:r>
            <a:r>
              <a:rPr lang="en-US" dirty="0"/>
              <a:t> already provides the </a:t>
            </a:r>
            <a:r>
              <a:rPr lang="en-US" dirty="0" smtClean="0"/>
              <a:t>following</a:t>
            </a:r>
          </a:p>
          <a:p>
            <a:r>
              <a:rPr lang="en-US" dirty="0"/>
              <a:t>The functionality to </a:t>
            </a:r>
            <a:r>
              <a:rPr lang="en-US" dirty="0" err="1"/>
              <a:t>analyse</a:t>
            </a:r>
            <a:r>
              <a:rPr lang="en-US" dirty="0"/>
              <a:t> and improve </a:t>
            </a:r>
            <a:r>
              <a:rPr lang="en-US" dirty="0" smtClean="0"/>
              <a:t>DQ.</a:t>
            </a:r>
          </a:p>
          <a:p>
            <a:r>
              <a:rPr lang="en-US" dirty="0"/>
              <a:t>The access to data is controlled and restricted</a:t>
            </a:r>
            <a:r>
              <a:rPr lang="en-US" dirty="0" smtClean="0"/>
              <a:t>.</a:t>
            </a:r>
          </a:p>
          <a:p>
            <a:r>
              <a:rPr lang="en-US" dirty="0"/>
              <a:t>It is possible to recall the change history and each change of data is traceable to a given user</a:t>
            </a:r>
            <a:r>
              <a:rPr lang="en-US" dirty="0" smtClean="0"/>
              <a:t>.</a:t>
            </a:r>
          </a:p>
          <a:p>
            <a:r>
              <a:rPr lang="en-US" dirty="0"/>
              <a:t>DQRs can be defined by certain power users</a:t>
            </a:r>
            <a:r>
              <a:rPr lang="en-US" dirty="0" smtClean="0"/>
              <a:t>.</a:t>
            </a:r>
          </a:p>
          <a:p>
            <a:r>
              <a:rPr lang="en-US" dirty="0"/>
              <a:t>It is possible to rate the relevancy of each DQR by defining custom DQ feedback trees with custom weights of certain </a:t>
            </a:r>
            <a:r>
              <a:rPr lang="en-US" dirty="0" smtClean="0"/>
              <a:t>DQRs.</a:t>
            </a:r>
          </a:p>
          <a:p>
            <a:r>
              <a:rPr lang="en-US" dirty="0"/>
              <a:t>The definition of DQRs as hard constraints, soft constraints or indicators is possible and the user is free to decide how to </a:t>
            </a:r>
            <a:r>
              <a:rPr lang="en-US" dirty="0" err="1"/>
              <a:t>categorise</a:t>
            </a:r>
            <a:r>
              <a:rPr lang="en-US" dirty="0"/>
              <a:t> individual </a:t>
            </a:r>
            <a:r>
              <a:rPr lang="en-US" dirty="0" smtClean="0"/>
              <a:t>DQRs.</a:t>
            </a:r>
          </a:p>
          <a:p>
            <a:r>
              <a:rPr lang="en-US" dirty="0"/>
              <a:t>Feedback distinction between different types of DQRs is </a:t>
            </a:r>
            <a:r>
              <a:rPr lang="en-US" dirty="0" err="1"/>
              <a:t>visualised</a:t>
            </a:r>
            <a:r>
              <a:rPr lang="en-US" dirty="0"/>
              <a:t> in the DQ evaluation panel at the bottom of each </a:t>
            </a:r>
            <a:r>
              <a:rPr lang="en-US" dirty="0" smtClean="0"/>
              <a:t>screen.</a:t>
            </a:r>
            <a:endParaRPr lang="en-US" dirty="0"/>
          </a:p>
        </p:txBody>
      </p:sp>
      <p:sp>
        <p:nvSpPr>
          <p:cNvPr id="3" name="Date Placeholder 2"/>
          <p:cNvSpPr>
            <a:spLocks noGrp="1"/>
          </p:cNvSpPr>
          <p:nvPr>
            <p:ph type="dt" sz="half" idx="10"/>
          </p:nvPr>
        </p:nvSpPr>
        <p:spPr/>
        <p:txBody>
          <a:bodyPr/>
          <a:lstStyle/>
          <a:p>
            <a:r>
              <a:rPr lang="en-US" smtClean="0"/>
              <a:t>27 May 2015</a:t>
            </a:r>
            <a:endParaRPr lang="en-US" dirty="0"/>
          </a:p>
        </p:txBody>
      </p:sp>
      <p:sp>
        <p:nvSpPr>
          <p:cNvPr id="4" name="Slide Number Placeholder 3"/>
          <p:cNvSpPr>
            <a:spLocks noGrp="1"/>
          </p:cNvSpPr>
          <p:nvPr>
            <p:ph type="sldNum" sz="quarter" idx="12"/>
          </p:nvPr>
        </p:nvSpPr>
        <p:spPr/>
        <p:txBody>
          <a:bodyPr/>
          <a:lstStyle/>
          <a:p>
            <a:fld id="{7F64CCB6-A2C3-4CAD-A28F-3884E957A6FF}" type="slidenum">
              <a:rPr lang="en-US" smtClean="0"/>
              <a:pPr/>
              <a:t>22</a:t>
            </a:fld>
            <a:endParaRPr lang="en-US" dirty="0"/>
          </a:p>
        </p:txBody>
      </p:sp>
      <p:sp>
        <p:nvSpPr>
          <p:cNvPr id="5" name="Title 4"/>
          <p:cNvSpPr>
            <a:spLocks noGrp="1"/>
          </p:cNvSpPr>
          <p:nvPr>
            <p:ph type="title"/>
          </p:nvPr>
        </p:nvSpPr>
        <p:spPr/>
        <p:txBody>
          <a:bodyPr/>
          <a:lstStyle/>
          <a:p>
            <a:r>
              <a:rPr lang="de-CH" dirty="0" smtClean="0"/>
              <a:t>Conclusions</a:t>
            </a:r>
            <a:endParaRPr lang="en-US" dirty="0"/>
          </a:p>
        </p:txBody>
      </p:sp>
      <p:sp>
        <p:nvSpPr>
          <p:cNvPr id="6" name="Footer Placeholder 4"/>
          <p:cNvSpPr>
            <a:spLocks noGrp="1"/>
          </p:cNvSpPr>
          <p:nvPr>
            <p:ph type="ftr" sz="quarter" idx="4294967295"/>
          </p:nvPr>
        </p:nvSpPr>
        <p:spPr>
          <a:xfrm>
            <a:off x="3124200" y="6562724"/>
            <a:ext cx="2895600" cy="295275"/>
          </a:xfrm>
          <a:prstGeom prst="rect">
            <a:avLst/>
          </a:prstGeom>
        </p:spPr>
        <p:txBody>
          <a:bodyPr/>
          <a:lstStyle>
            <a:lvl1pPr>
              <a:defRPr sz="1000"/>
            </a:lvl1pPr>
          </a:lstStyle>
          <a:p>
            <a:pPr algn="ctr"/>
            <a:r>
              <a:rPr lang="de-CH" dirty="0" smtClean="0">
                <a:solidFill>
                  <a:schemeClr val="bg1">
                    <a:lumMod val="75000"/>
                  </a:schemeClr>
                </a:solidFill>
              </a:rPr>
              <a:t>weber@inf.ethz.ch</a:t>
            </a:r>
            <a:endParaRPr lang="en-US" dirty="0">
              <a:solidFill>
                <a:schemeClr val="bg1">
                  <a:lumMod val="75000"/>
                </a:schemeClr>
              </a:solidFill>
            </a:endParaRPr>
          </a:p>
        </p:txBody>
      </p:sp>
    </p:spTree>
    <p:extLst>
      <p:ext uri="{BB962C8B-B14F-4D97-AF65-F5344CB8AC3E}">
        <p14:creationId xmlns:p14="http://schemas.microsoft.com/office/powerpoint/2010/main" val="28362249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de-CH" sz="2200" dirty="0" smtClean="0"/>
              <a:t>Where</a:t>
            </a:r>
          </a:p>
          <a:p>
            <a:pPr lvl="1"/>
            <a:r>
              <a:rPr lang="en-US" sz="2200" dirty="0" smtClean="0"/>
              <a:t>Close </a:t>
            </a:r>
            <a:r>
              <a:rPr lang="en-US" sz="2200" dirty="0"/>
              <a:t>to the input </a:t>
            </a:r>
            <a:r>
              <a:rPr lang="en-US" sz="2200" dirty="0" smtClean="0"/>
              <a:t>data</a:t>
            </a:r>
          </a:p>
          <a:p>
            <a:pPr lvl="1"/>
            <a:r>
              <a:rPr lang="en-US" sz="2200" dirty="0" smtClean="0"/>
              <a:t>Outside of the </a:t>
            </a:r>
            <a:r>
              <a:rPr lang="en-US" sz="2200" dirty="0"/>
              <a:t>input area (above or below</a:t>
            </a:r>
            <a:r>
              <a:rPr lang="en-US" sz="2200" dirty="0" smtClean="0"/>
              <a:t>)</a:t>
            </a:r>
            <a:endParaRPr lang="de-CH" sz="2200" dirty="0" smtClean="0"/>
          </a:p>
          <a:p>
            <a:r>
              <a:rPr lang="de-CH" sz="2200" dirty="0" smtClean="0"/>
              <a:t>How</a:t>
            </a:r>
          </a:p>
          <a:p>
            <a:pPr lvl="1"/>
            <a:r>
              <a:rPr lang="en-US" sz="2200" dirty="0" smtClean="0"/>
              <a:t>Textual</a:t>
            </a:r>
          </a:p>
          <a:p>
            <a:pPr lvl="1"/>
            <a:r>
              <a:rPr lang="en-US" sz="2200" dirty="0" smtClean="0"/>
              <a:t>Symbols</a:t>
            </a:r>
          </a:p>
          <a:p>
            <a:pPr lvl="1"/>
            <a:r>
              <a:rPr lang="en-US" sz="2200" dirty="0" err="1" smtClean="0"/>
              <a:t>Colouring</a:t>
            </a:r>
            <a:r>
              <a:rPr lang="en-US" sz="2200" dirty="0" smtClean="0"/>
              <a:t> (</a:t>
            </a:r>
            <a:r>
              <a:rPr lang="en-US" sz="2200" dirty="0"/>
              <a:t>messages, field labels or </a:t>
            </a:r>
            <a:r>
              <a:rPr lang="en-US" sz="2200" dirty="0" smtClean="0"/>
              <a:t>field itself</a:t>
            </a:r>
            <a:r>
              <a:rPr lang="de-CH" sz="2200" dirty="0" smtClean="0"/>
              <a:t>)</a:t>
            </a:r>
          </a:p>
          <a:p>
            <a:r>
              <a:rPr lang="de-CH" sz="2400" dirty="0" smtClean="0"/>
              <a:t>When</a:t>
            </a:r>
          </a:p>
          <a:p>
            <a:pPr lvl="1"/>
            <a:r>
              <a:rPr lang="en-US" sz="2200" dirty="0"/>
              <a:t>single data </a:t>
            </a:r>
            <a:r>
              <a:rPr lang="en-US" sz="2200" dirty="0" smtClean="0"/>
              <a:t>item is entered</a:t>
            </a:r>
          </a:p>
          <a:p>
            <a:pPr lvl="1"/>
            <a:r>
              <a:rPr lang="en-US" sz="2200" dirty="0" smtClean="0"/>
              <a:t>all </a:t>
            </a:r>
            <a:r>
              <a:rPr lang="en-US" sz="2200" dirty="0"/>
              <a:t>data </a:t>
            </a:r>
            <a:r>
              <a:rPr lang="en-US" sz="2200" dirty="0" smtClean="0"/>
              <a:t>in an </a:t>
            </a:r>
            <a:r>
              <a:rPr lang="en-US" sz="2200" dirty="0"/>
              <a:t>input area has been entered</a:t>
            </a:r>
          </a:p>
        </p:txBody>
      </p:sp>
      <p:sp>
        <p:nvSpPr>
          <p:cNvPr id="3" name="Date Placeholder 2"/>
          <p:cNvSpPr>
            <a:spLocks noGrp="1"/>
          </p:cNvSpPr>
          <p:nvPr>
            <p:ph type="dt" sz="half" idx="10"/>
          </p:nvPr>
        </p:nvSpPr>
        <p:spPr/>
        <p:txBody>
          <a:bodyPr/>
          <a:lstStyle/>
          <a:p>
            <a:r>
              <a:rPr lang="en-US" smtClean="0"/>
              <a:t>27 May 2015</a:t>
            </a:r>
            <a:endParaRPr lang="en-US" dirty="0"/>
          </a:p>
        </p:txBody>
      </p:sp>
      <p:sp>
        <p:nvSpPr>
          <p:cNvPr id="4" name="Slide Number Placeholder 3"/>
          <p:cNvSpPr>
            <a:spLocks noGrp="1"/>
          </p:cNvSpPr>
          <p:nvPr>
            <p:ph type="sldNum" sz="quarter" idx="12"/>
          </p:nvPr>
        </p:nvSpPr>
        <p:spPr/>
        <p:txBody>
          <a:bodyPr/>
          <a:lstStyle/>
          <a:p>
            <a:fld id="{7F64CCB6-A2C3-4CAD-A28F-3884E957A6FF}" type="slidenum">
              <a:rPr lang="en-US" smtClean="0"/>
              <a:pPr/>
              <a:t>23</a:t>
            </a:fld>
            <a:endParaRPr lang="en-US" dirty="0"/>
          </a:p>
        </p:txBody>
      </p:sp>
      <p:sp>
        <p:nvSpPr>
          <p:cNvPr id="5" name="Title 4"/>
          <p:cNvSpPr>
            <a:spLocks noGrp="1"/>
          </p:cNvSpPr>
          <p:nvPr>
            <p:ph type="title"/>
          </p:nvPr>
        </p:nvSpPr>
        <p:spPr/>
        <p:txBody>
          <a:bodyPr/>
          <a:lstStyle/>
          <a:p>
            <a:r>
              <a:rPr lang="en-GB" dirty="0" smtClean="0"/>
              <a:t>DQIF</a:t>
            </a:r>
            <a:r>
              <a:rPr lang="en-GB" dirty="0"/>
              <a:t> </a:t>
            </a:r>
            <a:r>
              <a:rPr lang="en-GB" dirty="0" smtClean="0"/>
              <a:t>Aspects</a:t>
            </a:r>
            <a:endParaRPr lang="en-US" dirty="0"/>
          </a:p>
        </p:txBody>
      </p:sp>
      <p:sp>
        <p:nvSpPr>
          <p:cNvPr id="6" name="Footer Placeholder 4"/>
          <p:cNvSpPr>
            <a:spLocks noGrp="1"/>
          </p:cNvSpPr>
          <p:nvPr>
            <p:ph type="ftr" sz="quarter" idx="4294967295"/>
          </p:nvPr>
        </p:nvSpPr>
        <p:spPr>
          <a:xfrm>
            <a:off x="3124200" y="6562724"/>
            <a:ext cx="2895600" cy="295275"/>
          </a:xfrm>
          <a:prstGeom prst="rect">
            <a:avLst/>
          </a:prstGeom>
        </p:spPr>
        <p:txBody>
          <a:bodyPr/>
          <a:lstStyle>
            <a:lvl1pPr>
              <a:defRPr sz="1000"/>
            </a:lvl1pPr>
          </a:lstStyle>
          <a:p>
            <a:pPr algn="ctr"/>
            <a:r>
              <a:rPr lang="de-CH" dirty="0" smtClean="0">
                <a:solidFill>
                  <a:schemeClr val="bg1">
                    <a:lumMod val="75000"/>
                  </a:schemeClr>
                </a:solidFill>
              </a:rPr>
              <a:t>weber@inf.ethz.ch</a:t>
            </a:r>
            <a:endParaRPr lang="en-US" dirty="0">
              <a:solidFill>
                <a:schemeClr val="bg1">
                  <a:lumMod val="75000"/>
                </a:schemeClr>
              </a:solidFill>
            </a:endParaRPr>
          </a:p>
        </p:txBody>
      </p:sp>
    </p:spTree>
    <p:extLst>
      <p:ext uri="{BB962C8B-B14F-4D97-AF65-F5344CB8AC3E}">
        <p14:creationId xmlns:p14="http://schemas.microsoft.com/office/powerpoint/2010/main" val="11141328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buNone/>
            </a:pPr>
            <a:r>
              <a:rPr lang="de-CH" sz="2400" dirty="0" smtClean="0"/>
              <a:t>Usually feedback about one data entity</a:t>
            </a:r>
            <a:endParaRPr lang="en-US" sz="2400" dirty="0" smtClean="0"/>
          </a:p>
          <a:p>
            <a:endParaRPr lang="en-US" sz="2400" dirty="0"/>
          </a:p>
          <a:p>
            <a:r>
              <a:rPr lang="en-US" sz="2400" dirty="0" smtClean="0"/>
              <a:t>An </a:t>
            </a:r>
            <a:r>
              <a:rPr lang="en-US" sz="2400" dirty="0"/>
              <a:t>error has </a:t>
            </a:r>
            <a:r>
              <a:rPr lang="en-US" sz="2400" dirty="0" smtClean="0"/>
              <a:t>occurred</a:t>
            </a:r>
          </a:p>
          <a:p>
            <a:r>
              <a:rPr lang="en-US" sz="2400" dirty="0" smtClean="0"/>
              <a:t>Where </a:t>
            </a:r>
            <a:r>
              <a:rPr lang="en-US" sz="2400" dirty="0"/>
              <a:t>the error occurred </a:t>
            </a:r>
            <a:endParaRPr lang="en-US" sz="2400" dirty="0" smtClean="0"/>
          </a:p>
          <a:p>
            <a:r>
              <a:rPr lang="en-US" sz="2400" dirty="0" smtClean="0"/>
              <a:t>How </a:t>
            </a:r>
            <a:r>
              <a:rPr lang="en-US" sz="2400" dirty="0"/>
              <a:t>the error can be </a:t>
            </a:r>
            <a:r>
              <a:rPr lang="en-US" sz="2400" dirty="0" smtClean="0"/>
              <a:t>repaired</a:t>
            </a:r>
            <a:br>
              <a:rPr lang="en-US" sz="2400" dirty="0" smtClean="0"/>
            </a:br>
            <a:r>
              <a:rPr lang="en-US" sz="2400" dirty="0" smtClean="0"/>
              <a:t>(includes type of error)</a:t>
            </a:r>
            <a:endParaRPr lang="en-US" sz="2400" dirty="0"/>
          </a:p>
        </p:txBody>
      </p:sp>
      <p:sp>
        <p:nvSpPr>
          <p:cNvPr id="3" name="Date Placeholder 2"/>
          <p:cNvSpPr>
            <a:spLocks noGrp="1"/>
          </p:cNvSpPr>
          <p:nvPr>
            <p:ph type="dt" sz="half" idx="10"/>
          </p:nvPr>
        </p:nvSpPr>
        <p:spPr/>
        <p:txBody>
          <a:bodyPr/>
          <a:lstStyle/>
          <a:p>
            <a:r>
              <a:rPr lang="en-US" smtClean="0"/>
              <a:t>27 May 2015</a:t>
            </a:r>
            <a:endParaRPr lang="en-US" dirty="0"/>
          </a:p>
        </p:txBody>
      </p:sp>
      <p:sp>
        <p:nvSpPr>
          <p:cNvPr id="4" name="Slide Number Placeholder 3"/>
          <p:cNvSpPr>
            <a:spLocks noGrp="1"/>
          </p:cNvSpPr>
          <p:nvPr>
            <p:ph type="sldNum" sz="quarter" idx="12"/>
          </p:nvPr>
        </p:nvSpPr>
        <p:spPr/>
        <p:txBody>
          <a:bodyPr/>
          <a:lstStyle/>
          <a:p>
            <a:fld id="{7F64CCB6-A2C3-4CAD-A28F-3884E957A6FF}" type="slidenum">
              <a:rPr lang="en-US" smtClean="0"/>
              <a:pPr/>
              <a:t>24</a:t>
            </a:fld>
            <a:endParaRPr lang="en-US" dirty="0"/>
          </a:p>
        </p:txBody>
      </p:sp>
      <p:sp>
        <p:nvSpPr>
          <p:cNvPr id="5" name="Title 4"/>
          <p:cNvSpPr>
            <a:spLocks noGrp="1"/>
          </p:cNvSpPr>
          <p:nvPr>
            <p:ph type="title"/>
          </p:nvPr>
        </p:nvSpPr>
        <p:spPr/>
        <p:txBody>
          <a:bodyPr/>
          <a:lstStyle/>
          <a:p>
            <a:r>
              <a:rPr lang="en-GB" dirty="0" smtClean="0"/>
              <a:t>DQIF</a:t>
            </a:r>
            <a:r>
              <a:rPr lang="en-GB" dirty="0"/>
              <a:t> </a:t>
            </a:r>
            <a:r>
              <a:rPr lang="en-GB" dirty="0" smtClean="0"/>
              <a:t>Relevant Information</a:t>
            </a:r>
            <a:endParaRPr lang="en-US" dirty="0"/>
          </a:p>
        </p:txBody>
      </p:sp>
      <p:sp>
        <p:nvSpPr>
          <p:cNvPr id="6" name="Footer Placeholder 4"/>
          <p:cNvSpPr>
            <a:spLocks noGrp="1"/>
          </p:cNvSpPr>
          <p:nvPr>
            <p:ph type="ftr" sz="quarter" idx="4294967295"/>
          </p:nvPr>
        </p:nvSpPr>
        <p:spPr>
          <a:xfrm>
            <a:off x="3124200" y="6562724"/>
            <a:ext cx="2895600" cy="295275"/>
          </a:xfrm>
          <a:prstGeom prst="rect">
            <a:avLst/>
          </a:prstGeom>
        </p:spPr>
        <p:txBody>
          <a:bodyPr/>
          <a:lstStyle>
            <a:lvl1pPr>
              <a:defRPr sz="1000"/>
            </a:lvl1pPr>
          </a:lstStyle>
          <a:p>
            <a:pPr algn="ctr"/>
            <a:r>
              <a:rPr lang="de-CH" dirty="0" smtClean="0">
                <a:solidFill>
                  <a:schemeClr val="bg1">
                    <a:lumMod val="75000"/>
                  </a:schemeClr>
                </a:solidFill>
              </a:rPr>
              <a:t>weber@inf.ethz.ch</a:t>
            </a:r>
            <a:endParaRPr lang="en-US" dirty="0">
              <a:solidFill>
                <a:schemeClr val="bg1">
                  <a:lumMod val="75000"/>
                </a:schemeClr>
              </a:solidFill>
            </a:endParaRPr>
          </a:p>
        </p:txBody>
      </p:sp>
    </p:spTree>
    <p:extLst>
      <p:ext uri="{BB962C8B-B14F-4D97-AF65-F5344CB8AC3E}">
        <p14:creationId xmlns:p14="http://schemas.microsoft.com/office/powerpoint/2010/main" val="36928817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buNone/>
            </a:pPr>
            <a:r>
              <a:rPr lang="de-CH" sz="2400" dirty="0" smtClean="0"/>
              <a:t>Usually feedback about </a:t>
            </a:r>
            <a:r>
              <a:rPr lang="en-US" sz="2400" dirty="0"/>
              <a:t>multiple or all entities in a database at </a:t>
            </a:r>
            <a:r>
              <a:rPr lang="en-US" sz="2400" dirty="0" smtClean="0"/>
              <a:t>the same </a:t>
            </a:r>
            <a:r>
              <a:rPr lang="en-US" sz="2400" dirty="0"/>
              <a:t>time</a:t>
            </a:r>
            <a:endParaRPr lang="en-US" sz="2400" dirty="0" smtClean="0"/>
          </a:p>
          <a:p>
            <a:r>
              <a:rPr lang="en-US" sz="2400" dirty="0" smtClean="0"/>
              <a:t>Where are corrections required</a:t>
            </a:r>
            <a:br>
              <a:rPr lang="en-US" sz="2400" dirty="0" smtClean="0"/>
            </a:br>
            <a:r>
              <a:rPr lang="en-US" sz="2400" dirty="0" smtClean="0">
                <a:sym typeface="Wingdings" panose="05000000000000000000" pitchFamily="2" charset="2"/>
              </a:rPr>
              <a:t> </a:t>
            </a:r>
            <a:r>
              <a:rPr lang="en-US" sz="2400" dirty="0" err="1" smtClean="0">
                <a:sym typeface="Wingdings" panose="05000000000000000000" pitchFamily="2" charset="2"/>
              </a:rPr>
              <a:t>Visualisations</a:t>
            </a:r>
            <a:endParaRPr lang="en-US" sz="2400" dirty="0" smtClean="0"/>
          </a:p>
          <a:p>
            <a:r>
              <a:rPr lang="en-US" sz="2400" dirty="0" smtClean="0"/>
              <a:t>Navigation: Overview </a:t>
            </a:r>
            <a:r>
              <a:rPr lang="en-US" sz="2400" dirty="0" smtClean="0">
                <a:sym typeface="Wingdings" panose="05000000000000000000" pitchFamily="2" charset="2"/>
              </a:rPr>
              <a:t> Individual data entities</a:t>
            </a:r>
            <a:endParaRPr lang="en-US" sz="2400" dirty="0" smtClean="0"/>
          </a:p>
        </p:txBody>
      </p:sp>
      <p:sp>
        <p:nvSpPr>
          <p:cNvPr id="3" name="Date Placeholder 2"/>
          <p:cNvSpPr>
            <a:spLocks noGrp="1"/>
          </p:cNvSpPr>
          <p:nvPr>
            <p:ph type="dt" sz="half" idx="10"/>
          </p:nvPr>
        </p:nvSpPr>
        <p:spPr/>
        <p:txBody>
          <a:bodyPr/>
          <a:lstStyle/>
          <a:p>
            <a:r>
              <a:rPr lang="en-US" smtClean="0"/>
              <a:t>27 May 2015</a:t>
            </a:r>
            <a:endParaRPr lang="en-US" dirty="0"/>
          </a:p>
        </p:txBody>
      </p:sp>
      <p:sp>
        <p:nvSpPr>
          <p:cNvPr id="4" name="Slide Number Placeholder 3"/>
          <p:cNvSpPr>
            <a:spLocks noGrp="1"/>
          </p:cNvSpPr>
          <p:nvPr>
            <p:ph type="sldNum" sz="quarter" idx="12"/>
          </p:nvPr>
        </p:nvSpPr>
        <p:spPr/>
        <p:txBody>
          <a:bodyPr/>
          <a:lstStyle/>
          <a:p>
            <a:fld id="{7F64CCB6-A2C3-4CAD-A28F-3884E957A6FF}" type="slidenum">
              <a:rPr lang="en-US" smtClean="0"/>
              <a:pPr/>
              <a:t>25</a:t>
            </a:fld>
            <a:endParaRPr lang="en-US" dirty="0"/>
          </a:p>
        </p:txBody>
      </p:sp>
      <p:sp>
        <p:nvSpPr>
          <p:cNvPr id="5" name="Title 4"/>
          <p:cNvSpPr>
            <a:spLocks noGrp="1"/>
          </p:cNvSpPr>
          <p:nvPr>
            <p:ph type="title"/>
          </p:nvPr>
        </p:nvSpPr>
        <p:spPr/>
        <p:txBody>
          <a:bodyPr/>
          <a:lstStyle/>
          <a:p>
            <a:r>
              <a:rPr lang="en-GB" dirty="0" smtClean="0"/>
              <a:t>DQAF Aspects</a:t>
            </a:r>
            <a:endParaRPr lang="en-US" dirty="0"/>
          </a:p>
        </p:txBody>
      </p:sp>
      <p:sp>
        <p:nvSpPr>
          <p:cNvPr id="6" name="Footer Placeholder 4"/>
          <p:cNvSpPr>
            <a:spLocks noGrp="1"/>
          </p:cNvSpPr>
          <p:nvPr>
            <p:ph type="ftr" sz="quarter" idx="4294967295"/>
          </p:nvPr>
        </p:nvSpPr>
        <p:spPr>
          <a:xfrm>
            <a:off x="3124200" y="6562724"/>
            <a:ext cx="2895600" cy="295275"/>
          </a:xfrm>
          <a:prstGeom prst="rect">
            <a:avLst/>
          </a:prstGeom>
        </p:spPr>
        <p:txBody>
          <a:bodyPr/>
          <a:lstStyle>
            <a:lvl1pPr>
              <a:defRPr sz="1000"/>
            </a:lvl1pPr>
          </a:lstStyle>
          <a:p>
            <a:pPr algn="ctr"/>
            <a:r>
              <a:rPr lang="de-CH" dirty="0" smtClean="0">
                <a:solidFill>
                  <a:schemeClr val="bg1">
                    <a:lumMod val="75000"/>
                  </a:schemeClr>
                </a:solidFill>
              </a:rPr>
              <a:t>weber@inf.ethz.ch</a:t>
            </a:r>
            <a:endParaRPr lang="en-US" dirty="0">
              <a:solidFill>
                <a:schemeClr val="bg1">
                  <a:lumMod val="75000"/>
                </a:schemeClr>
              </a:solidFill>
            </a:endParaRPr>
          </a:p>
        </p:txBody>
      </p:sp>
    </p:spTree>
    <p:extLst>
      <p:ext uri="{BB962C8B-B14F-4D97-AF65-F5344CB8AC3E}">
        <p14:creationId xmlns:p14="http://schemas.microsoft.com/office/powerpoint/2010/main" val="41305243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047748"/>
            <a:ext cx="8534400" cy="5395915"/>
          </a:xfrm>
        </p:spPr>
        <p:txBody>
          <a:bodyPr>
            <a:noAutofit/>
          </a:bodyPr>
          <a:lstStyle/>
          <a:p>
            <a:r>
              <a:rPr lang="de-CH" sz="2400" dirty="0" smtClean="0"/>
              <a:t>DQ measures rendering dependent on DQR type (HC / SC &amp; Ind.)</a:t>
            </a:r>
          </a:p>
          <a:p>
            <a:r>
              <a:rPr lang="en-US" sz="2400" dirty="0"/>
              <a:t>DQR has to map every data record in the DQ entity to a DQ value </a:t>
            </a:r>
            <a:endParaRPr lang="de-CH" sz="2400" dirty="0" smtClean="0"/>
          </a:p>
          <a:p>
            <a:r>
              <a:rPr lang="en-US" sz="2400" dirty="0"/>
              <a:t>DQ value between 0.0 (worst) and 1.0 (best</a:t>
            </a:r>
            <a:r>
              <a:rPr lang="en-US" sz="2400" dirty="0" smtClean="0"/>
              <a:t>)</a:t>
            </a:r>
          </a:p>
          <a:p>
            <a:r>
              <a:rPr lang="en-US" sz="2400" dirty="0"/>
              <a:t>Once all DQRs are gathered, similar DQRs can be grouped together. This process can be repeated recursively ending up with a DQ </a:t>
            </a:r>
            <a:r>
              <a:rPr lang="en-US" sz="2400" dirty="0" smtClean="0"/>
              <a:t>tree</a:t>
            </a:r>
            <a:endParaRPr lang="de-CH" sz="2400" dirty="0" smtClean="0"/>
          </a:p>
          <a:p>
            <a:pPr marL="0" indent="0">
              <a:buNone/>
            </a:pPr>
            <a:r>
              <a:rPr lang="de-CH" sz="2400" dirty="0" smtClean="0"/>
              <a:t>Example </a:t>
            </a:r>
            <a:r>
              <a:rPr lang="en-US" sz="2400" dirty="0" smtClean="0"/>
              <a:t>DQR for </a:t>
            </a:r>
            <a:r>
              <a:rPr lang="en-US" sz="2400" dirty="0"/>
              <a:t>customers</a:t>
            </a:r>
            <a:r>
              <a:rPr lang="en-US" sz="2400" dirty="0" smtClean="0"/>
              <a:t>:</a:t>
            </a:r>
          </a:p>
          <a:p>
            <a:r>
              <a:rPr lang="en-US" sz="2400" dirty="0" smtClean="0"/>
              <a:t>‘For </a:t>
            </a:r>
            <a:r>
              <a:rPr lang="en-US" sz="2400" dirty="0"/>
              <a:t>every person, last name and first name must be provided</a:t>
            </a:r>
            <a:r>
              <a:rPr lang="en-US" sz="2400" dirty="0" smtClean="0"/>
              <a:t>’</a:t>
            </a:r>
          </a:p>
          <a:p>
            <a:r>
              <a:rPr lang="en-US" sz="2400" dirty="0" smtClean="0"/>
              <a:t>Last </a:t>
            </a:r>
            <a:r>
              <a:rPr lang="en-US" sz="2400" dirty="0"/>
              <a:t>name but not the first name is </a:t>
            </a:r>
            <a:r>
              <a:rPr lang="en-US" sz="2400" dirty="0" smtClean="0"/>
              <a:t>known</a:t>
            </a:r>
          </a:p>
          <a:p>
            <a:r>
              <a:rPr lang="en-US" sz="2400" dirty="0"/>
              <a:t>DQR is only partially </a:t>
            </a:r>
            <a:r>
              <a:rPr lang="en-US" sz="2400" dirty="0" smtClean="0"/>
              <a:t>fulfilled</a:t>
            </a:r>
          </a:p>
          <a:p>
            <a:r>
              <a:rPr lang="en-US" sz="2400" dirty="0"/>
              <a:t>DQ could be defined to be 0.7 (70%)</a:t>
            </a:r>
            <a:endParaRPr lang="de-CH" sz="2400" dirty="0"/>
          </a:p>
        </p:txBody>
      </p:sp>
      <p:sp>
        <p:nvSpPr>
          <p:cNvPr id="3" name="Date Placeholder 2"/>
          <p:cNvSpPr>
            <a:spLocks noGrp="1"/>
          </p:cNvSpPr>
          <p:nvPr>
            <p:ph type="dt" sz="half" idx="10"/>
          </p:nvPr>
        </p:nvSpPr>
        <p:spPr/>
        <p:txBody>
          <a:bodyPr/>
          <a:lstStyle/>
          <a:p>
            <a:r>
              <a:rPr lang="en-US" smtClean="0"/>
              <a:t>27 May 2015</a:t>
            </a:r>
            <a:endParaRPr lang="en-US" dirty="0"/>
          </a:p>
        </p:txBody>
      </p:sp>
      <p:sp>
        <p:nvSpPr>
          <p:cNvPr id="4" name="Slide Number Placeholder 3"/>
          <p:cNvSpPr>
            <a:spLocks noGrp="1"/>
          </p:cNvSpPr>
          <p:nvPr>
            <p:ph type="sldNum" sz="quarter" idx="12"/>
          </p:nvPr>
        </p:nvSpPr>
        <p:spPr/>
        <p:txBody>
          <a:bodyPr/>
          <a:lstStyle/>
          <a:p>
            <a:fld id="{7F64CCB6-A2C3-4CAD-A28F-3884E957A6FF}" type="slidenum">
              <a:rPr lang="en-US" smtClean="0"/>
              <a:pPr/>
              <a:t>26</a:t>
            </a:fld>
            <a:endParaRPr lang="en-US" dirty="0"/>
          </a:p>
        </p:txBody>
      </p:sp>
      <p:sp>
        <p:nvSpPr>
          <p:cNvPr id="5" name="Title 4"/>
          <p:cNvSpPr>
            <a:spLocks noGrp="1"/>
          </p:cNvSpPr>
          <p:nvPr>
            <p:ph type="title"/>
          </p:nvPr>
        </p:nvSpPr>
        <p:spPr/>
        <p:txBody>
          <a:bodyPr/>
          <a:lstStyle/>
          <a:p>
            <a:r>
              <a:rPr lang="en-GB" dirty="0" smtClean="0"/>
              <a:t>DQAF DQ Measurement</a:t>
            </a:r>
            <a:endParaRPr lang="en-US" dirty="0"/>
          </a:p>
        </p:txBody>
      </p:sp>
      <p:sp>
        <p:nvSpPr>
          <p:cNvPr id="6" name="Footer Placeholder 4"/>
          <p:cNvSpPr>
            <a:spLocks noGrp="1"/>
          </p:cNvSpPr>
          <p:nvPr>
            <p:ph type="ftr" sz="quarter" idx="4294967295"/>
          </p:nvPr>
        </p:nvSpPr>
        <p:spPr>
          <a:xfrm>
            <a:off x="3124200" y="6562724"/>
            <a:ext cx="2895600" cy="295275"/>
          </a:xfrm>
          <a:prstGeom prst="rect">
            <a:avLst/>
          </a:prstGeom>
        </p:spPr>
        <p:txBody>
          <a:bodyPr/>
          <a:lstStyle>
            <a:lvl1pPr>
              <a:defRPr sz="1000"/>
            </a:lvl1pPr>
          </a:lstStyle>
          <a:p>
            <a:pPr algn="ctr"/>
            <a:r>
              <a:rPr lang="de-CH" dirty="0" smtClean="0">
                <a:solidFill>
                  <a:schemeClr val="bg1">
                    <a:lumMod val="75000"/>
                  </a:schemeClr>
                </a:solidFill>
              </a:rPr>
              <a:t>weber@inf.ethz.ch</a:t>
            </a:r>
            <a:endParaRPr lang="en-US" dirty="0">
              <a:solidFill>
                <a:schemeClr val="bg1">
                  <a:lumMod val="75000"/>
                </a:schemeClr>
              </a:solidFill>
            </a:endParaRPr>
          </a:p>
        </p:txBody>
      </p:sp>
    </p:spTree>
    <p:extLst>
      <p:ext uri="{BB962C8B-B14F-4D97-AF65-F5344CB8AC3E}">
        <p14:creationId xmlns:p14="http://schemas.microsoft.com/office/powerpoint/2010/main" val="21781376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19200"/>
            <a:ext cx="8534400" cy="5295900"/>
          </a:xfrm>
        </p:spPr>
        <p:txBody>
          <a:bodyPr>
            <a:noAutofit/>
          </a:bodyPr>
          <a:lstStyle/>
          <a:p>
            <a:pPr marL="0" indent="0">
              <a:buNone/>
            </a:pPr>
            <a:r>
              <a:rPr lang="en-US" sz="2400" dirty="0"/>
              <a:t>Based on the evaluation outcome, we plan </a:t>
            </a:r>
            <a:r>
              <a:rPr lang="en-US" sz="2400" dirty="0" smtClean="0"/>
              <a:t>to</a:t>
            </a:r>
          </a:p>
          <a:p>
            <a:r>
              <a:rPr lang="en-US" sz="2400" dirty="0"/>
              <a:t>Define and manage the DQRs in one place in a unified way, probably by changing the DQR definitions to annotations in the entities and performing the validation by the means of </a:t>
            </a:r>
            <a:r>
              <a:rPr lang="en-US" sz="2400" dirty="0" err="1"/>
              <a:t>BeanValidation</a:t>
            </a:r>
            <a:r>
              <a:rPr lang="en-US" sz="2400" dirty="0"/>
              <a:t> (Java Specification Request </a:t>
            </a:r>
            <a:r>
              <a:rPr lang="en-US" sz="2400" dirty="0" smtClean="0"/>
              <a:t>349).</a:t>
            </a:r>
          </a:p>
          <a:p>
            <a:r>
              <a:rPr lang="en-US" sz="2400" dirty="0"/>
              <a:t>Provide a DQ summary in each screen such as ’5 of 9 DQRs are satisfied‘ in order to motivate users to increase </a:t>
            </a:r>
            <a:r>
              <a:rPr lang="en-US" sz="2400" dirty="0" smtClean="0"/>
              <a:t>DQ.</a:t>
            </a:r>
          </a:p>
          <a:p>
            <a:r>
              <a:rPr lang="en-US" sz="2400" dirty="0"/>
              <a:t>Keep our evaluation panel for detailed feedback but add short DQ feedback close to the appropriate fields, probably by an additional accompanied symbol such as a light bulb with attached </a:t>
            </a:r>
            <a:r>
              <a:rPr lang="en-US" sz="2400" dirty="0" smtClean="0"/>
              <a:t>tooltip.</a:t>
            </a:r>
            <a:endParaRPr lang="de-CH" sz="2400" dirty="0">
              <a:sym typeface="Wingdings" pitchFamily="2" charset="2"/>
            </a:endParaRPr>
          </a:p>
        </p:txBody>
      </p:sp>
      <p:sp>
        <p:nvSpPr>
          <p:cNvPr id="3" name="Date Placeholder 2"/>
          <p:cNvSpPr>
            <a:spLocks noGrp="1"/>
          </p:cNvSpPr>
          <p:nvPr>
            <p:ph type="dt" sz="half" idx="10"/>
          </p:nvPr>
        </p:nvSpPr>
        <p:spPr/>
        <p:txBody>
          <a:bodyPr/>
          <a:lstStyle/>
          <a:p>
            <a:r>
              <a:rPr lang="en-US" smtClean="0"/>
              <a:t>27 May 2015</a:t>
            </a:r>
            <a:endParaRPr lang="en-US" dirty="0"/>
          </a:p>
        </p:txBody>
      </p:sp>
      <p:sp>
        <p:nvSpPr>
          <p:cNvPr id="4" name="Slide Number Placeholder 3"/>
          <p:cNvSpPr>
            <a:spLocks noGrp="1"/>
          </p:cNvSpPr>
          <p:nvPr>
            <p:ph type="sldNum" sz="quarter" idx="12"/>
          </p:nvPr>
        </p:nvSpPr>
        <p:spPr/>
        <p:txBody>
          <a:bodyPr/>
          <a:lstStyle/>
          <a:p>
            <a:fld id="{7F64CCB6-A2C3-4CAD-A28F-3884E957A6FF}" type="slidenum">
              <a:rPr lang="en-US" smtClean="0"/>
              <a:pPr/>
              <a:t>27</a:t>
            </a:fld>
            <a:endParaRPr lang="en-US" dirty="0"/>
          </a:p>
        </p:txBody>
      </p:sp>
      <p:sp>
        <p:nvSpPr>
          <p:cNvPr id="5" name="Title 4"/>
          <p:cNvSpPr>
            <a:spLocks noGrp="1"/>
          </p:cNvSpPr>
          <p:nvPr>
            <p:ph type="title"/>
          </p:nvPr>
        </p:nvSpPr>
        <p:spPr/>
        <p:txBody>
          <a:bodyPr/>
          <a:lstStyle/>
          <a:p>
            <a:r>
              <a:rPr lang="de-CH" dirty="0" smtClean="0"/>
              <a:t>Future Work</a:t>
            </a:r>
            <a:endParaRPr lang="en-US" dirty="0"/>
          </a:p>
        </p:txBody>
      </p:sp>
      <p:sp>
        <p:nvSpPr>
          <p:cNvPr id="6" name="Footer Placeholder 4"/>
          <p:cNvSpPr>
            <a:spLocks noGrp="1"/>
          </p:cNvSpPr>
          <p:nvPr>
            <p:ph type="ftr" sz="quarter" idx="4294967295"/>
          </p:nvPr>
        </p:nvSpPr>
        <p:spPr>
          <a:xfrm>
            <a:off x="3124200" y="6562724"/>
            <a:ext cx="2895600" cy="295275"/>
          </a:xfrm>
          <a:prstGeom prst="rect">
            <a:avLst/>
          </a:prstGeom>
        </p:spPr>
        <p:txBody>
          <a:bodyPr/>
          <a:lstStyle>
            <a:lvl1pPr>
              <a:defRPr sz="1000"/>
            </a:lvl1pPr>
          </a:lstStyle>
          <a:p>
            <a:pPr algn="ctr"/>
            <a:r>
              <a:rPr lang="de-CH" dirty="0" smtClean="0">
                <a:solidFill>
                  <a:schemeClr val="bg1">
                    <a:lumMod val="75000"/>
                  </a:schemeClr>
                </a:solidFill>
              </a:rPr>
              <a:t>weber@inf.ethz.ch</a:t>
            </a:r>
            <a:endParaRPr lang="en-US" dirty="0">
              <a:solidFill>
                <a:schemeClr val="bg1">
                  <a:lumMod val="75000"/>
                </a:schemeClr>
              </a:solidFill>
            </a:endParaRPr>
          </a:p>
        </p:txBody>
      </p:sp>
    </p:spTree>
    <p:extLst>
      <p:ext uri="{BB962C8B-B14F-4D97-AF65-F5344CB8AC3E}">
        <p14:creationId xmlns:p14="http://schemas.microsoft.com/office/powerpoint/2010/main" val="40882406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smtClean="0"/>
              <a:t>27 May 2015</a:t>
            </a:r>
            <a:endParaRPr lang="en-US" dirty="0"/>
          </a:p>
        </p:txBody>
      </p:sp>
      <p:sp>
        <p:nvSpPr>
          <p:cNvPr id="4" name="Slide Number Placeholder 3"/>
          <p:cNvSpPr>
            <a:spLocks noGrp="1"/>
          </p:cNvSpPr>
          <p:nvPr>
            <p:ph type="sldNum" sz="quarter" idx="12"/>
          </p:nvPr>
        </p:nvSpPr>
        <p:spPr/>
        <p:txBody>
          <a:bodyPr/>
          <a:lstStyle/>
          <a:p>
            <a:fld id="{7F64CCB6-A2C3-4CAD-A28F-3884E957A6FF}" type="slidenum">
              <a:rPr lang="en-US" smtClean="0"/>
              <a:pPr/>
              <a:t>28</a:t>
            </a:fld>
            <a:endParaRPr lang="en-US" dirty="0"/>
          </a:p>
        </p:txBody>
      </p:sp>
      <p:sp>
        <p:nvSpPr>
          <p:cNvPr id="5" name="Title 4"/>
          <p:cNvSpPr>
            <a:spLocks noGrp="1"/>
          </p:cNvSpPr>
          <p:nvPr>
            <p:ph type="title"/>
          </p:nvPr>
        </p:nvSpPr>
        <p:spPr/>
        <p:txBody>
          <a:bodyPr/>
          <a:lstStyle/>
          <a:p>
            <a:r>
              <a:rPr lang="de-CH" dirty="0" smtClean="0"/>
              <a:t>DQ Analysis Toolkit – Start Screen</a:t>
            </a:r>
            <a:endParaRPr lang="en-US" dirty="0"/>
          </a:p>
        </p:txBody>
      </p:sp>
      <p:sp>
        <p:nvSpPr>
          <p:cNvPr id="6" name="Footer Placeholder 4"/>
          <p:cNvSpPr>
            <a:spLocks noGrp="1"/>
          </p:cNvSpPr>
          <p:nvPr>
            <p:ph type="ftr" sz="quarter" idx="4294967295"/>
          </p:nvPr>
        </p:nvSpPr>
        <p:spPr>
          <a:xfrm>
            <a:off x="3124200" y="6562724"/>
            <a:ext cx="2895600" cy="295275"/>
          </a:xfrm>
          <a:prstGeom prst="rect">
            <a:avLst/>
          </a:prstGeom>
        </p:spPr>
        <p:txBody>
          <a:bodyPr/>
          <a:lstStyle>
            <a:lvl1pPr>
              <a:defRPr sz="1000"/>
            </a:lvl1pPr>
          </a:lstStyle>
          <a:p>
            <a:pPr algn="ctr"/>
            <a:r>
              <a:rPr lang="de-CH" dirty="0" smtClean="0">
                <a:solidFill>
                  <a:schemeClr val="bg1">
                    <a:lumMod val="75000"/>
                  </a:schemeClr>
                </a:solidFill>
              </a:rPr>
              <a:t>weber@inf.ethz.ch</a:t>
            </a:r>
            <a:endParaRPr lang="en-US" dirty="0">
              <a:solidFill>
                <a:schemeClr val="bg1">
                  <a:lumMod val="75000"/>
                </a:schemeClr>
              </a:solidFill>
            </a:endParaRPr>
          </a:p>
        </p:txBody>
      </p:sp>
      <p:pic>
        <p:nvPicPr>
          <p:cNvPr id="7" name="Picture 6"/>
          <p:cNvPicPr>
            <a:picLocks noChangeAspect="1"/>
          </p:cNvPicPr>
          <p:nvPr/>
        </p:nvPicPr>
        <p:blipFill>
          <a:blip r:embed="rId3"/>
          <a:stretch>
            <a:fillRect/>
          </a:stretch>
        </p:blipFill>
        <p:spPr>
          <a:xfrm>
            <a:off x="1337590" y="947995"/>
            <a:ext cx="6449100" cy="5529427"/>
          </a:xfrm>
          <a:prstGeom prst="rect">
            <a:avLst/>
          </a:prstGeom>
        </p:spPr>
      </p:pic>
    </p:spTree>
    <p:extLst>
      <p:ext uri="{BB962C8B-B14F-4D97-AF65-F5344CB8AC3E}">
        <p14:creationId xmlns:p14="http://schemas.microsoft.com/office/powerpoint/2010/main" val="39986353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smtClean="0"/>
              <a:t>27 May 2015</a:t>
            </a:r>
            <a:endParaRPr lang="en-US" dirty="0"/>
          </a:p>
        </p:txBody>
      </p:sp>
      <p:sp>
        <p:nvSpPr>
          <p:cNvPr id="4" name="Slide Number Placeholder 3"/>
          <p:cNvSpPr>
            <a:spLocks noGrp="1"/>
          </p:cNvSpPr>
          <p:nvPr>
            <p:ph type="sldNum" sz="quarter" idx="12"/>
          </p:nvPr>
        </p:nvSpPr>
        <p:spPr/>
        <p:txBody>
          <a:bodyPr/>
          <a:lstStyle/>
          <a:p>
            <a:fld id="{7F64CCB6-A2C3-4CAD-A28F-3884E957A6FF}" type="slidenum">
              <a:rPr lang="en-US" smtClean="0"/>
              <a:pPr/>
              <a:t>29</a:t>
            </a:fld>
            <a:endParaRPr lang="en-US" dirty="0"/>
          </a:p>
        </p:txBody>
      </p:sp>
      <p:sp>
        <p:nvSpPr>
          <p:cNvPr id="5" name="Title 4"/>
          <p:cNvSpPr>
            <a:spLocks noGrp="1"/>
          </p:cNvSpPr>
          <p:nvPr>
            <p:ph type="title"/>
          </p:nvPr>
        </p:nvSpPr>
        <p:spPr/>
        <p:txBody>
          <a:bodyPr/>
          <a:lstStyle/>
          <a:p>
            <a:r>
              <a:rPr lang="de-CH" dirty="0"/>
              <a:t>DQ Analysis </a:t>
            </a:r>
            <a:r>
              <a:rPr lang="de-CH" dirty="0" smtClean="0"/>
              <a:t>Toolkit – Line Chart</a:t>
            </a:r>
            <a:endParaRPr lang="en-US" dirty="0"/>
          </a:p>
        </p:txBody>
      </p:sp>
      <p:sp>
        <p:nvSpPr>
          <p:cNvPr id="6" name="Footer Placeholder 4"/>
          <p:cNvSpPr>
            <a:spLocks noGrp="1"/>
          </p:cNvSpPr>
          <p:nvPr>
            <p:ph type="ftr" sz="quarter" idx="4294967295"/>
          </p:nvPr>
        </p:nvSpPr>
        <p:spPr>
          <a:xfrm>
            <a:off x="3124200" y="6562724"/>
            <a:ext cx="2895600" cy="295275"/>
          </a:xfrm>
          <a:prstGeom prst="rect">
            <a:avLst/>
          </a:prstGeom>
        </p:spPr>
        <p:txBody>
          <a:bodyPr/>
          <a:lstStyle>
            <a:lvl1pPr>
              <a:defRPr sz="1000"/>
            </a:lvl1pPr>
          </a:lstStyle>
          <a:p>
            <a:pPr algn="ctr"/>
            <a:r>
              <a:rPr lang="de-CH" dirty="0" smtClean="0">
                <a:solidFill>
                  <a:schemeClr val="bg1">
                    <a:lumMod val="75000"/>
                  </a:schemeClr>
                </a:solidFill>
              </a:rPr>
              <a:t>weber@inf.ethz.ch</a:t>
            </a:r>
            <a:endParaRPr lang="en-US" dirty="0">
              <a:solidFill>
                <a:schemeClr val="bg1">
                  <a:lumMod val="75000"/>
                </a:schemeClr>
              </a:solidFill>
            </a:endParaRPr>
          </a:p>
        </p:txBody>
      </p:sp>
      <p:pic>
        <p:nvPicPr>
          <p:cNvPr id="7" name="Picture 6"/>
          <p:cNvPicPr>
            <a:picLocks noChangeAspect="1"/>
          </p:cNvPicPr>
          <p:nvPr/>
        </p:nvPicPr>
        <p:blipFill>
          <a:blip r:embed="rId3"/>
          <a:stretch>
            <a:fillRect/>
          </a:stretch>
        </p:blipFill>
        <p:spPr>
          <a:xfrm>
            <a:off x="1013940" y="790708"/>
            <a:ext cx="7144221" cy="5739727"/>
          </a:xfrm>
          <a:prstGeom prst="rect">
            <a:avLst/>
          </a:prstGeom>
        </p:spPr>
      </p:pic>
    </p:spTree>
    <p:extLst>
      <p:ext uri="{BB962C8B-B14F-4D97-AF65-F5344CB8AC3E}">
        <p14:creationId xmlns:p14="http://schemas.microsoft.com/office/powerpoint/2010/main" val="272925963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smtClean="0"/>
              <a:t>27 May 2015</a:t>
            </a:r>
            <a:endParaRPr lang="en-US" dirty="0"/>
          </a:p>
        </p:txBody>
      </p:sp>
      <p:sp>
        <p:nvSpPr>
          <p:cNvPr id="4" name="Slide Number Placeholder 3"/>
          <p:cNvSpPr>
            <a:spLocks noGrp="1"/>
          </p:cNvSpPr>
          <p:nvPr>
            <p:ph type="sldNum" sz="quarter" idx="12"/>
          </p:nvPr>
        </p:nvSpPr>
        <p:spPr/>
        <p:txBody>
          <a:bodyPr/>
          <a:lstStyle/>
          <a:p>
            <a:fld id="{7F64CCB6-A2C3-4CAD-A28F-3884E957A6FF}" type="slidenum">
              <a:rPr lang="en-US" smtClean="0"/>
              <a:pPr/>
              <a:t>30</a:t>
            </a:fld>
            <a:endParaRPr lang="en-US" dirty="0"/>
          </a:p>
        </p:txBody>
      </p:sp>
      <p:sp>
        <p:nvSpPr>
          <p:cNvPr id="5" name="Title 4"/>
          <p:cNvSpPr>
            <a:spLocks noGrp="1"/>
          </p:cNvSpPr>
          <p:nvPr>
            <p:ph type="title"/>
          </p:nvPr>
        </p:nvSpPr>
        <p:spPr/>
        <p:txBody>
          <a:bodyPr/>
          <a:lstStyle/>
          <a:p>
            <a:r>
              <a:rPr lang="de-CH" dirty="0"/>
              <a:t>DQ Analysis </a:t>
            </a:r>
            <a:r>
              <a:rPr lang="de-CH" dirty="0" smtClean="0"/>
              <a:t>Toolkit – Bar Chart</a:t>
            </a:r>
            <a:endParaRPr lang="en-US" dirty="0"/>
          </a:p>
        </p:txBody>
      </p:sp>
      <p:sp>
        <p:nvSpPr>
          <p:cNvPr id="6" name="Footer Placeholder 4"/>
          <p:cNvSpPr>
            <a:spLocks noGrp="1"/>
          </p:cNvSpPr>
          <p:nvPr>
            <p:ph type="ftr" sz="quarter" idx="4294967295"/>
          </p:nvPr>
        </p:nvSpPr>
        <p:spPr>
          <a:xfrm>
            <a:off x="3124200" y="6562724"/>
            <a:ext cx="2895600" cy="295275"/>
          </a:xfrm>
          <a:prstGeom prst="rect">
            <a:avLst/>
          </a:prstGeom>
        </p:spPr>
        <p:txBody>
          <a:bodyPr/>
          <a:lstStyle>
            <a:lvl1pPr>
              <a:defRPr sz="1000"/>
            </a:lvl1pPr>
          </a:lstStyle>
          <a:p>
            <a:pPr algn="ctr"/>
            <a:r>
              <a:rPr lang="de-CH" dirty="0" smtClean="0">
                <a:solidFill>
                  <a:schemeClr val="bg1">
                    <a:lumMod val="75000"/>
                  </a:schemeClr>
                </a:solidFill>
              </a:rPr>
              <a:t>weber@inf.ethz.ch</a:t>
            </a:r>
            <a:endParaRPr lang="en-US" dirty="0">
              <a:solidFill>
                <a:schemeClr val="bg1">
                  <a:lumMod val="75000"/>
                </a:schemeClr>
              </a:solidFill>
            </a:endParaRPr>
          </a:p>
        </p:txBody>
      </p:sp>
      <p:pic>
        <p:nvPicPr>
          <p:cNvPr id="7" name="Picture 6"/>
          <p:cNvPicPr>
            <a:picLocks noChangeAspect="1"/>
          </p:cNvPicPr>
          <p:nvPr/>
        </p:nvPicPr>
        <p:blipFill>
          <a:blip r:embed="rId3"/>
          <a:stretch>
            <a:fillRect/>
          </a:stretch>
        </p:blipFill>
        <p:spPr>
          <a:xfrm>
            <a:off x="933412" y="750374"/>
            <a:ext cx="7305751" cy="5869501"/>
          </a:xfrm>
          <a:prstGeom prst="rect">
            <a:avLst/>
          </a:prstGeom>
        </p:spPr>
      </p:pic>
    </p:spTree>
    <p:extLst>
      <p:ext uri="{BB962C8B-B14F-4D97-AF65-F5344CB8AC3E}">
        <p14:creationId xmlns:p14="http://schemas.microsoft.com/office/powerpoint/2010/main" val="283548119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smtClean="0"/>
              <a:t>27 May 2015</a:t>
            </a:r>
            <a:endParaRPr lang="en-US" dirty="0"/>
          </a:p>
        </p:txBody>
      </p:sp>
      <p:sp>
        <p:nvSpPr>
          <p:cNvPr id="4" name="Slide Number Placeholder 3"/>
          <p:cNvSpPr>
            <a:spLocks noGrp="1"/>
          </p:cNvSpPr>
          <p:nvPr>
            <p:ph type="sldNum" sz="quarter" idx="12"/>
          </p:nvPr>
        </p:nvSpPr>
        <p:spPr/>
        <p:txBody>
          <a:bodyPr/>
          <a:lstStyle/>
          <a:p>
            <a:fld id="{7F64CCB6-A2C3-4CAD-A28F-3884E957A6FF}" type="slidenum">
              <a:rPr lang="en-US" smtClean="0"/>
              <a:pPr/>
              <a:t>31</a:t>
            </a:fld>
            <a:endParaRPr lang="en-US" dirty="0"/>
          </a:p>
        </p:txBody>
      </p:sp>
      <p:sp>
        <p:nvSpPr>
          <p:cNvPr id="5" name="Title 4"/>
          <p:cNvSpPr>
            <a:spLocks noGrp="1"/>
          </p:cNvSpPr>
          <p:nvPr>
            <p:ph type="title"/>
          </p:nvPr>
        </p:nvSpPr>
        <p:spPr/>
        <p:txBody>
          <a:bodyPr/>
          <a:lstStyle/>
          <a:p>
            <a:r>
              <a:rPr lang="de-CH" dirty="0"/>
              <a:t>DQ Analysis </a:t>
            </a:r>
            <a:r>
              <a:rPr lang="de-CH" dirty="0" smtClean="0"/>
              <a:t>Toolkit – Simple Tree Definition</a:t>
            </a:r>
            <a:endParaRPr lang="en-US" dirty="0"/>
          </a:p>
        </p:txBody>
      </p:sp>
      <p:sp>
        <p:nvSpPr>
          <p:cNvPr id="6" name="Footer Placeholder 4"/>
          <p:cNvSpPr>
            <a:spLocks noGrp="1"/>
          </p:cNvSpPr>
          <p:nvPr>
            <p:ph type="ftr" sz="quarter" idx="4294967295"/>
          </p:nvPr>
        </p:nvSpPr>
        <p:spPr>
          <a:xfrm>
            <a:off x="3124200" y="6562724"/>
            <a:ext cx="2895600" cy="295275"/>
          </a:xfrm>
          <a:prstGeom prst="rect">
            <a:avLst/>
          </a:prstGeom>
        </p:spPr>
        <p:txBody>
          <a:bodyPr/>
          <a:lstStyle>
            <a:lvl1pPr>
              <a:defRPr sz="1000"/>
            </a:lvl1pPr>
          </a:lstStyle>
          <a:p>
            <a:pPr algn="ctr"/>
            <a:r>
              <a:rPr lang="de-CH" dirty="0" smtClean="0">
                <a:solidFill>
                  <a:schemeClr val="bg1">
                    <a:lumMod val="75000"/>
                  </a:schemeClr>
                </a:solidFill>
              </a:rPr>
              <a:t>weber@inf.ethz.ch</a:t>
            </a:r>
            <a:endParaRPr lang="en-US" dirty="0">
              <a:solidFill>
                <a:schemeClr val="bg1">
                  <a:lumMod val="75000"/>
                </a:schemeClr>
              </a:solidFill>
            </a:endParaRPr>
          </a:p>
        </p:txBody>
      </p:sp>
      <p:pic>
        <p:nvPicPr>
          <p:cNvPr id="2" name="Picture 1"/>
          <p:cNvPicPr>
            <a:picLocks noChangeAspect="1"/>
          </p:cNvPicPr>
          <p:nvPr/>
        </p:nvPicPr>
        <p:blipFill>
          <a:blip r:embed="rId3"/>
          <a:stretch>
            <a:fillRect/>
          </a:stretch>
        </p:blipFill>
        <p:spPr>
          <a:xfrm>
            <a:off x="2657477" y="745739"/>
            <a:ext cx="3837822" cy="5824949"/>
          </a:xfrm>
          <a:prstGeom prst="rect">
            <a:avLst/>
          </a:prstGeom>
        </p:spPr>
      </p:pic>
    </p:spTree>
    <p:extLst>
      <p:ext uri="{BB962C8B-B14F-4D97-AF65-F5344CB8AC3E}">
        <p14:creationId xmlns:p14="http://schemas.microsoft.com/office/powerpoint/2010/main" val="87443238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smtClean="0"/>
              <a:t>27 May 2015</a:t>
            </a:r>
            <a:endParaRPr lang="en-US" dirty="0"/>
          </a:p>
        </p:txBody>
      </p:sp>
      <p:sp>
        <p:nvSpPr>
          <p:cNvPr id="4" name="Slide Number Placeholder 3"/>
          <p:cNvSpPr>
            <a:spLocks noGrp="1"/>
          </p:cNvSpPr>
          <p:nvPr>
            <p:ph type="sldNum" sz="quarter" idx="12"/>
          </p:nvPr>
        </p:nvSpPr>
        <p:spPr/>
        <p:txBody>
          <a:bodyPr/>
          <a:lstStyle/>
          <a:p>
            <a:fld id="{7F64CCB6-A2C3-4CAD-A28F-3884E957A6FF}" type="slidenum">
              <a:rPr lang="en-US" smtClean="0"/>
              <a:pPr/>
              <a:t>32</a:t>
            </a:fld>
            <a:endParaRPr lang="en-US" dirty="0"/>
          </a:p>
        </p:txBody>
      </p:sp>
      <p:sp>
        <p:nvSpPr>
          <p:cNvPr id="5" name="Title 4"/>
          <p:cNvSpPr>
            <a:spLocks noGrp="1"/>
          </p:cNvSpPr>
          <p:nvPr>
            <p:ph type="title"/>
          </p:nvPr>
        </p:nvSpPr>
        <p:spPr/>
        <p:txBody>
          <a:bodyPr/>
          <a:lstStyle/>
          <a:p>
            <a:r>
              <a:rPr lang="de-CH" dirty="0"/>
              <a:t>DQ Analysis </a:t>
            </a:r>
            <a:r>
              <a:rPr lang="de-CH" dirty="0" smtClean="0"/>
              <a:t>Toolkit – Aggregation Types</a:t>
            </a:r>
            <a:endParaRPr lang="en-US" dirty="0"/>
          </a:p>
        </p:txBody>
      </p:sp>
      <p:sp>
        <p:nvSpPr>
          <p:cNvPr id="6" name="Footer Placeholder 4"/>
          <p:cNvSpPr>
            <a:spLocks noGrp="1"/>
          </p:cNvSpPr>
          <p:nvPr>
            <p:ph type="ftr" sz="quarter" idx="4294967295"/>
          </p:nvPr>
        </p:nvSpPr>
        <p:spPr>
          <a:xfrm>
            <a:off x="3124200" y="6562724"/>
            <a:ext cx="2895600" cy="295275"/>
          </a:xfrm>
          <a:prstGeom prst="rect">
            <a:avLst/>
          </a:prstGeom>
        </p:spPr>
        <p:txBody>
          <a:bodyPr/>
          <a:lstStyle>
            <a:lvl1pPr>
              <a:defRPr sz="1000"/>
            </a:lvl1pPr>
          </a:lstStyle>
          <a:p>
            <a:pPr algn="ctr"/>
            <a:r>
              <a:rPr lang="de-CH" dirty="0" smtClean="0">
                <a:solidFill>
                  <a:schemeClr val="bg1">
                    <a:lumMod val="75000"/>
                  </a:schemeClr>
                </a:solidFill>
              </a:rPr>
              <a:t>weber@inf.ethz.ch</a:t>
            </a:r>
            <a:endParaRPr lang="en-US" dirty="0">
              <a:solidFill>
                <a:schemeClr val="bg1">
                  <a:lumMod val="75000"/>
                </a:schemeClr>
              </a:solidFill>
            </a:endParaRPr>
          </a:p>
        </p:txBody>
      </p:sp>
      <p:sp>
        <p:nvSpPr>
          <p:cNvPr id="7" name="Content Placeholder 1"/>
          <p:cNvSpPr>
            <a:spLocks noGrp="1"/>
          </p:cNvSpPr>
          <p:nvPr>
            <p:ph idx="1"/>
          </p:nvPr>
        </p:nvSpPr>
        <p:spPr>
          <a:xfrm>
            <a:off x="304800" y="1100138"/>
            <a:ext cx="8534400" cy="5186362"/>
          </a:xfrm>
        </p:spPr>
        <p:txBody>
          <a:bodyPr>
            <a:noAutofit/>
          </a:bodyPr>
          <a:lstStyle/>
          <a:p>
            <a:r>
              <a:rPr lang="en-US" sz="2400" dirty="0" smtClean="0"/>
              <a:t>Mean</a:t>
            </a:r>
            <a:endParaRPr lang="en-US" sz="2400" dirty="0"/>
          </a:p>
          <a:p>
            <a:r>
              <a:rPr lang="en-US" sz="2400" dirty="0" smtClean="0"/>
              <a:t>Median</a:t>
            </a:r>
            <a:endParaRPr lang="en-US" sz="2400" dirty="0"/>
          </a:p>
          <a:p>
            <a:r>
              <a:rPr lang="en-US" sz="2400" dirty="0" smtClean="0"/>
              <a:t>Minimum</a:t>
            </a:r>
            <a:endParaRPr lang="en-US" sz="2400" dirty="0"/>
          </a:p>
          <a:p>
            <a:r>
              <a:rPr lang="en-US" sz="2400" dirty="0" smtClean="0"/>
              <a:t>Maximum</a:t>
            </a:r>
            <a:endParaRPr lang="en-US" sz="2400" dirty="0"/>
          </a:p>
          <a:p>
            <a:r>
              <a:rPr lang="en-US" sz="2400" dirty="0" smtClean="0"/>
              <a:t>Geometric </a:t>
            </a:r>
            <a:r>
              <a:rPr lang="en-US" sz="2400" dirty="0"/>
              <a:t>Mean</a:t>
            </a:r>
          </a:p>
          <a:p>
            <a:r>
              <a:rPr lang="en-US" sz="2400" dirty="0" smtClean="0"/>
              <a:t>Weighted </a:t>
            </a:r>
            <a:r>
              <a:rPr lang="en-US" sz="2400" dirty="0"/>
              <a:t>Mean</a:t>
            </a:r>
          </a:p>
        </p:txBody>
      </p:sp>
    </p:spTree>
    <p:extLst>
      <p:ext uri="{BB962C8B-B14F-4D97-AF65-F5344CB8AC3E}">
        <p14:creationId xmlns:p14="http://schemas.microsoft.com/office/powerpoint/2010/main" val="112496892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smtClean="0"/>
              <a:t>27 May 2015</a:t>
            </a:r>
            <a:endParaRPr lang="en-US" dirty="0"/>
          </a:p>
        </p:txBody>
      </p:sp>
      <p:sp>
        <p:nvSpPr>
          <p:cNvPr id="4" name="Slide Number Placeholder 3"/>
          <p:cNvSpPr>
            <a:spLocks noGrp="1"/>
          </p:cNvSpPr>
          <p:nvPr>
            <p:ph type="sldNum" sz="quarter" idx="12"/>
          </p:nvPr>
        </p:nvSpPr>
        <p:spPr/>
        <p:txBody>
          <a:bodyPr/>
          <a:lstStyle/>
          <a:p>
            <a:fld id="{7F64CCB6-A2C3-4CAD-A28F-3884E957A6FF}" type="slidenum">
              <a:rPr lang="en-US" smtClean="0"/>
              <a:pPr/>
              <a:t>33</a:t>
            </a:fld>
            <a:endParaRPr lang="en-US" dirty="0"/>
          </a:p>
        </p:txBody>
      </p:sp>
      <p:sp>
        <p:nvSpPr>
          <p:cNvPr id="5" name="Title 4"/>
          <p:cNvSpPr>
            <a:spLocks noGrp="1"/>
          </p:cNvSpPr>
          <p:nvPr>
            <p:ph type="title"/>
          </p:nvPr>
        </p:nvSpPr>
        <p:spPr/>
        <p:txBody>
          <a:bodyPr/>
          <a:lstStyle/>
          <a:p>
            <a:r>
              <a:rPr lang="de-CH" dirty="0"/>
              <a:t>DQ Analysis </a:t>
            </a:r>
            <a:r>
              <a:rPr lang="de-CH" dirty="0" smtClean="0"/>
              <a:t>Toolkit – Tree Editor</a:t>
            </a:r>
            <a:endParaRPr lang="en-US" dirty="0"/>
          </a:p>
        </p:txBody>
      </p:sp>
      <p:sp>
        <p:nvSpPr>
          <p:cNvPr id="6" name="Footer Placeholder 4"/>
          <p:cNvSpPr>
            <a:spLocks noGrp="1"/>
          </p:cNvSpPr>
          <p:nvPr>
            <p:ph type="ftr" sz="quarter" idx="4294967295"/>
          </p:nvPr>
        </p:nvSpPr>
        <p:spPr>
          <a:xfrm>
            <a:off x="3124200" y="6562724"/>
            <a:ext cx="2895600" cy="295275"/>
          </a:xfrm>
          <a:prstGeom prst="rect">
            <a:avLst/>
          </a:prstGeom>
        </p:spPr>
        <p:txBody>
          <a:bodyPr/>
          <a:lstStyle>
            <a:lvl1pPr>
              <a:defRPr sz="1000"/>
            </a:lvl1pPr>
          </a:lstStyle>
          <a:p>
            <a:pPr algn="ctr"/>
            <a:r>
              <a:rPr lang="de-CH" dirty="0" smtClean="0">
                <a:solidFill>
                  <a:schemeClr val="bg1">
                    <a:lumMod val="75000"/>
                  </a:schemeClr>
                </a:solidFill>
              </a:rPr>
              <a:t>weber@inf.ethz.ch</a:t>
            </a:r>
            <a:endParaRPr lang="en-US" dirty="0">
              <a:solidFill>
                <a:schemeClr val="bg1">
                  <a:lumMod val="75000"/>
                </a:schemeClr>
              </a:solidFill>
            </a:endParaRPr>
          </a:p>
        </p:txBody>
      </p:sp>
      <p:pic>
        <p:nvPicPr>
          <p:cNvPr id="7" name="Picture 6"/>
          <p:cNvPicPr>
            <a:picLocks noChangeAspect="1"/>
          </p:cNvPicPr>
          <p:nvPr/>
        </p:nvPicPr>
        <p:blipFill>
          <a:blip r:embed="rId3"/>
          <a:stretch>
            <a:fillRect/>
          </a:stretch>
        </p:blipFill>
        <p:spPr>
          <a:xfrm>
            <a:off x="215174" y="797742"/>
            <a:ext cx="8728800" cy="5751429"/>
          </a:xfrm>
          <a:prstGeom prst="rect">
            <a:avLst/>
          </a:prstGeom>
        </p:spPr>
      </p:pic>
    </p:spTree>
    <p:extLst>
      <p:ext uri="{BB962C8B-B14F-4D97-AF65-F5344CB8AC3E}">
        <p14:creationId xmlns:p14="http://schemas.microsoft.com/office/powerpoint/2010/main" val="205009758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smtClean="0"/>
              <a:t>27 May 2015</a:t>
            </a:r>
            <a:endParaRPr lang="en-US" dirty="0"/>
          </a:p>
        </p:txBody>
      </p:sp>
      <p:sp>
        <p:nvSpPr>
          <p:cNvPr id="4" name="Slide Number Placeholder 3"/>
          <p:cNvSpPr>
            <a:spLocks noGrp="1"/>
          </p:cNvSpPr>
          <p:nvPr>
            <p:ph type="sldNum" sz="quarter" idx="12"/>
          </p:nvPr>
        </p:nvSpPr>
        <p:spPr/>
        <p:txBody>
          <a:bodyPr/>
          <a:lstStyle/>
          <a:p>
            <a:fld id="{7F64CCB6-A2C3-4CAD-A28F-3884E957A6FF}" type="slidenum">
              <a:rPr lang="en-US" smtClean="0"/>
              <a:pPr/>
              <a:t>34</a:t>
            </a:fld>
            <a:endParaRPr lang="en-US" dirty="0"/>
          </a:p>
        </p:txBody>
      </p:sp>
      <p:sp>
        <p:nvSpPr>
          <p:cNvPr id="5" name="Title 4"/>
          <p:cNvSpPr>
            <a:spLocks noGrp="1"/>
          </p:cNvSpPr>
          <p:nvPr>
            <p:ph type="title"/>
          </p:nvPr>
        </p:nvSpPr>
        <p:spPr/>
        <p:txBody>
          <a:bodyPr/>
          <a:lstStyle/>
          <a:p>
            <a:r>
              <a:rPr lang="de-CH" dirty="0"/>
              <a:t>DQ Analysis </a:t>
            </a:r>
            <a:r>
              <a:rPr lang="de-CH" dirty="0" smtClean="0"/>
              <a:t>Toolkit – Filtering and Grouping</a:t>
            </a:r>
            <a:endParaRPr lang="en-US" dirty="0"/>
          </a:p>
        </p:txBody>
      </p:sp>
      <p:sp>
        <p:nvSpPr>
          <p:cNvPr id="6" name="Footer Placeholder 4"/>
          <p:cNvSpPr>
            <a:spLocks noGrp="1"/>
          </p:cNvSpPr>
          <p:nvPr>
            <p:ph type="ftr" sz="quarter" idx="4294967295"/>
          </p:nvPr>
        </p:nvSpPr>
        <p:spPr>
          <a:xfrm>
            <a:off x="3124200" y="6562724"/>
            <a:ext cx="2895600" cy="295275"/>
          </a:xfrm>
          <a:prstGeom prst="rect">
            <a:avLst/>
          </a:prstGeom>
        </p:spPr>
        <p:txBody>
          <a:bodyPr/>
          <a:lstStyle>
            <a:lvl1pPr>
              <a:defRPr sz="1000"/>
            </a:lvl1pPr>
          </a:lstStyle>
          <a:p>
            <a:pPr algn="ctr"/>
            <a:r>
              <a:rPr lang="de-CH" dirty="0" smtClean="0">
                <a:solidFill>
                  <a:schemeClr val="bg1">
                    <a:lumMod val="75000"/>
                  </a:schemeClr>
                </a:solidFill>
              </a:rPr>
              <a:t>weber@inf.ethz.ch</a:t>
            </a:r>
            <a:endParaRPr lang="en-US" dirty="0">
              <a:solidFill>
                <a:schemeClr val="bg1">
                  <a:lumMod val="75000"/>
                </a:schemeClr>
              </a:solidFill>
            </a:endParaRPr>
          </a:p>
        </p:txBody>
      </p:sp>
      <p:sp>
        <p:nvSpPr>
          <p:cNvPr id="7" name="Content Placeholder 1"/>
          <p:cNvSpPr>
            <a:spLocks noGrp="1"/>
          </p:cNvSpPr>
          <p:nvPr>
            <p:ph idx="1"/>
          </p:nvPr>
        </p:nvSpPr>
        <p:spPr>
          <a:xfrm>
            <a:off x="304800" y="1100138"/>
            <a:ext cx="8534400" cy="5186362"/>
          </a:xfrm>
        </p:spPr>
        <p:txBody>
          <a:bodyPr>
            <a:noAutofit/>
          </a:bodyPr>
          <a:lstStyle/>
          <a:p>
            <a:r>
              <a:rPr lang="en-US" sz="2400" dirty="0" smtClean="0"/>
              <a:t>Filter </a:t>
            </a:r>
            <a:r>
              <a:rPr lang="en-US" sz="2400" dirty="0"/>
              <a:t>by Id (only consider a single data record)</a:t>
            </a:r>
          </a:p>
          <a:p>
            <a:r>
              <a:rPr lang="en-US" sz="2400" dirty="0" smtClean="0"/>
              <a:t>Filter/group </a:t>
            </a:r>
            <a:r>
              <a:rPr lang="en-US" sz="2400" dirty="0"/>
              <a:t>by creation user</a:t>
            </a:r>
          </a:p>
          <a:p>
            <a:r>
              <a:rPr lang="en-US" sz="2400" dirty="0" smtClean="0"/>
              <a:t>Filter/group </a:t>
            </a:r>
            <a:r>
              <a:rPr lang="en-US" sz="2400" dirty="0"/>
              <a:t>by year of creation</a:t>
            </a:r>
          </a:p>
          <a:p>
            <a:r>
              <a:rPr lang="en-US" sz="2400" dirty="0" smtClean="0"/>
              <a:t>Filter/group </a:t>
            </a:r>
            <a:r>
              <a:rPr lang="en-US" sz="2400" dirty="0"/>
              <a:t>by mutation user</a:t>
            </a:r>
          </a:p>
          <a:p>
            <a:r>
              <a:rPr lang="en-US" sz="2400" dirty="0" smtClean="0"/>
              <a:t>Filter/group </a:t>
            </a:r>
            <a:r>
              <a:rPr lang="en-US" sz="2400" dirty="0"/>
              <a:t>by year of mutation</a:t>
            </a:r>
          </a:p>
        </p:txBody>
      </p:sp>
    </p:spTree>
    <p:extLst>
      <p:ext uri="{BB962C8B-B14F-4D97-AF65-F5344CB8AC3E}">
        <p14:creationId xmlns:p14="http://schemas.microsoft.com/office/powerpoint/2010/main" val="196304535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100138"/>
            <a:ext cx="8534400" cy="5186362"/>
          </a:xfrm>
        </p:spPr>
        <p:txBody>
          <a:bodyPr>
            <a:noAutofit/>
          </a:bodyPr>
          <a:lstStyle/>
          <a:p>
            <a:r>
              <a:rPr lang="de-CH" sz="2400" dirty="0" smtClean="0"/>
              <a:t>DQIF: </a:t>
            </a:r>
            <a:r>
              <a:rPr lang="en-US" sz="2400" dirty="0" smtClean="0"/>
              <a:t>Custom </a:t>
            </a:r>
            <a:r>
              <a:rPr lang="en-US" sz="2400" dirty="0"/>
              <a:t>Java validation </a:t>
            </a:r>
            <a:r>
              <a:rPr lang="en-US" sz="2400" dirty="0" smtClean="0"/>
              <a:t>classes</a:t>
            </a:r>
          </a:p>
          <a:p>
            <a:r>
              <a:rPr lang="de-CH" sz="2400" dirty="0" smtClean="0"/>
              <a:t>DQAF: </a:t>
            </a:r>
            <a:r>
              <a:rPr lang="en-US" sz="2400" dirty="0"/>
              <a:t>SQL </a:t>
            </a:r>
            <a:r>
              <a:rPr lang="en-US" sz="2400" dirty="0" smtClean="0"/>
              <a:t>statements</a:t>
            </a:r>
          </a:p>
        </p:txBody>
      </p:sp>
      <p:sp>
        <p:nvSpPr>
          <p:cNvPr id="3" name="Date Placeholder 2"/>
          <p:cNvSpPr>
            <a:spLocks noGrp="1"/>
          </p:cNvSpPr>
          <p:nvPr>
            <p:ph type="dt" sz="half" idx="10"/>
          </p:nvPr>
        </p:nvSpPr>
        <p:spPr/>
        <p:txBody>
          <a:bodyPr/>
          <a:lstStyle/>
          <a:p>
            <a:r>
              <a:rPr lang="en-US" smtClean="0"/>
              <a:t>27 May 2015</a:t>
            </a:r>
            <a:endParaRPr lang="en-US" dirty="0"/>
          </a:p>
        </p:txBody>
      </p:sp>
      <p:sp>
        <p:nvSpPr>
          <p:cNvPr id="4" name="Slide Number Placeholder 3"/>
          <p:cNvSpPr>
            <a:spLocks noGrp="1"/>
          </p:cNvSpPr>
          <p:nvPr>
            <p:ph type="sldNum" sz="quarter" idx="12"/>
          </p:nvPr>
        </p:nvSpPr>
        <p:spPr/>
        <p:txBody>
          <a:bodyPr/>
          <a:lstStyle/>
          <a:p>
            <a:fld id="{7F64CCB6-A2C3-4CAD-A28F-3884E957A6FF}" type="slidenum">
              <a:rPr lang="en-US" smtClean="0"/>
              <a:pPr/>
              <a:t>35</a:t>
            </a:fld>
            <a:endParaRPr lang="en-US" dirty="0"/>
          </a:p>
        </p:txBody>
      </p:sp>
      <p:sp>
        <p:nvSpPr>
          <p:cNvPr id="5" name="Title 4"/>
          <p:cNvSpPr>
            <a:spLocks noGrp="1"/>
          </p:cNvSpPr>
          <p:nvPr>
            <p:ph type="title"/>
          </p:nvPr>
        </p:nvSpPr>
        <p:spPr/>
        <p:txBody>
          <a:bodyPr/>
          <a:lstStyle/>
          <a:p>
            <a:r>
              <a:rPr lang="de-CH" dirty="0" smtClean="0"/>
              <a:t>DQR definition</a:t>
            </a:r>
            <a:endParaRPr lang="en-US" dirty="0"/>
          </a:p>
        </p:txBody>
      </p:sp>
      <p:sp>
        <p:nvSpPr>
          <p:cNvPr id="6" name="Footer Placeholder 4"/>
          <p:cNvSpPr>
            <a:spLocks noGrp="1"/>
          </p:cNvSpPr>
          <p:nvPr>
            <p:ph type="ftr" sz="quarter" idx="4294967295"/>
          </p:nvPr>
        </p:nvSpPr>
        <p:spPr>
          <a:xfrm>
            <a:off x="3124200" y="6562724"/>
            <a:ext cx="2895600" cy="295275"/>
          </a:xfrm>
          <a:prstGeom prst="rect">
            <a:avLst/>
          </a:prstGeom>
        </p:spPr>
        <p:txBody>
          <a:bodyPr/>
          <a:lstStyle>
            <a:lvl1pPr>
              <a:defRPr sz="1000"/>
            </a:lvl1pPr>
          </a:lstStyle>
          <a:p>
            <a:pPr algn="ctr"/>
            <a:r>
              <a:rPr lang="de-CH" dirty="0" smtClean="0">
                <a:solidFill>
                  <a:schemeClr val="bg1">
                    <a:lumMod val="75000"/>
                  </a:schemeClr>
                </a:solidFill>
              </a:rPr>
              <a:t>weber@inf.ethz.ch</a:t>
            </a:r>
            <a:endParaRPr lang="en-US" dirty="0">
              <a:solidFill>
                <a:schemeClr val="bg1">
                  <a:lumMod val="75000"/>
                </a:schemeClr>
              </a:solidFill>
            </a:endParaRPr>
          </a:p>
        </p:txBody>
      </p:sp>
    </p:spTree>
    <p:extLst>
      <p:ext uri="{BB962C8B-B14F-4D97-AF65-F5344CB8AC3E}">
        <p14:creationId xmlns:p14="http://schemas.microsoft.com/office/powerpoint/2010/main" val="80527341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smtClean="0"/>
              <a:t>27 May 2015</a:t>
            </a:r>
            <a:endParaRPr lang="en-US" dirty="0"/>
          </a:p>
        </p:txBody>
      </p:sp>
      <p:sp>
        <p:nvSpPr>
          <p:cNvPr id="4" name="Slide Number Placeholder 3"/>
          <p:cNvSpPr>
            <a:spLocks noGrp="1"/>
          </p:cNvSpPr>
          <p:nvPr>
            <p:ph type="sldNum" sz="quarter" idx="12"/>
          </p:nvPr>
        </p:nvSpPr>
        <p:spPr/>
        <p:txBody>
          <a:bodyPr/>
          <a:lstStyle/>
          <a:p>
            <a:fld id="{7F64CCB6-A2C3-4CAD-A28F-3884E957A6FF}" type="slidenum">
              <a:rPr lang="en-US" smtClean="0"/>
              <a:pPr/>
              <a:t>36</a:t>
            </a:fld>
            <a:endParaRPr lang="en-US" dirty="0"/>
          </a:p>
        </p:txBody>
      </p:sp>
      <p:sp>
        <p:nvSpPr>
          <p:cNvPr id="5" name="Title 4"/>
          <p:cNvSpPr>
            <a:spLocks noGrp="1"/>
          </p:cNvSpPr>
          <p:nvPr>
            <p:ph type="title"/>
          </p:nvPr>
        </p:nvSpPr>
        <p:spPr/>
        <p:txBody>
          <a:bodyPr/>
          <a:lstStyle/>
          <a:p>
            <a:r>
              <a:rPr lang="de-CH" dirty="0" smtClean="0"/>
              <a:t>DQAF Data Quality Requirements (DQR) View</a:t>
            </a:r>
            <a:endParaRPr lang="en-US" dirty="0"/>
          </a:p>
        </p:txBody>
      </p:sp>
      <p:sp>
        <p:nvSpPr>
          <p:cNvPr id="6" name="Footer Placeholder 4"/>
          <p:cNvSpPr>
            <a:spLocks noGrp="1"/>
          </p:cNvSpPr>
          <p:nvPr>
            <p:ph type="ftr" sz="quarter" idx="4294967295"/>
          </p:nvPr>
        </p:nvSpPr>
        <p:spPr>
          <a:xfrm>
            <a:off x="3124200" y="6562724"/>
            <a:ext cx="2895600" cy="295275"/>
          </a:xfrm>
          <a:prstGeom prst="rect">
            <a:avLst/>
          </a:prstGeom>
        </p:spPr>
        <p:txBody>
          <a:bodyPr/>
          <a:lstStyle>
            <a:lvl1pPr>
              <a:defRPr sz="1000"/>
            </a:lvl1pPr>
          </a:lstStyle>
          <a:p>
            <a:pPr algn="ctr"/>
            <a:r>
              <a:rPr lang="de-CH" dirty="0" smtClean="0">
                <a:solidFill>
                  <a:schemeClr val="bg1">
                    <a:lumMod val="75000"/>
                  </a:schemeClr>
                </a:solidFill>
              </a:rPr>
              <a:t>weber@inf.ethz.ch</a:t>
            </a:r>
            <a:endParaRPr lang="en-US" dirty="0">
              <a:solidFill>
                <a:schemeClr val="bg1">
                  <a:lumMod val="75000"/>
                </a:schemeClr>
              </a:solidFill>
            </a:endParaRPr>
          </a:p>
        </p:txBody>
      </p:sp>
      <p:pic>
        <p:nvPicPr>
          <p:cNvPr id="8" name="Picture 7"/>
          <p:cNvPicPr>
            <a:picLocks noChangeAspect="1"/>
          </p:cNvPicPr>
          <p:nvPr/>
        </p:nvPicPr>
        <p:blipFill>
          <a:blip r:embed="rId3"/>
          <a:stretch>
            <a:fillRect/>
          </a:stretch>
        </p:blipFill>
        <p:spPr>
          <a:xfrm>
            <a:off x="40007" y="834625"/>
            <a:ext cx="9062618" cy="5651904"/>
          </a:xfrm>
          <a:prstGeom prst="rect">
            <a:avLst/>
          </a:prstGeom>
        </p:spPr>
      </p:pic>
    </p:spTree>
    <p:extLst>
      <p:ext uri="{BB962C8B-B14F-4D97-AF65-F5344CB8AC3E}">
        <p14:creationId xmlns:p14="http://schemas.microsoft.com/office/powerpoint/2010/main" val="91501148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smtClean="0"/>
              <a:t>27 May 2015</a:t>
            </a:r>
            <a:endParaRPr lang="en-US" dirty="0"/>
          </a:p>
        </p:txBody>
      </p:sp>
      <p:sp>
        <p:nvSpPr>
          <p:cNvPr id="4" name="Slide Number Placeholder 3"/>
          <p:cNvSpPr>
            <a:spLocks noGrp="1"/>
          </p:cNvSpPr>
          <p:nvPr>
            <p:ph type="sldNum" sz="quarter" idx="12"/>
          </p:nvPr>
        </p:nvSpPr>
        <p:spPr/>
        <p:txBody>
          <a:bodyPr/>
          <a:lstStyle/>
          <a:p>
            <a:fld id="{7F64CCB6-A2C3-4CAD-A28F-3884E957A6FF}" type="slidenum">
              <a:rPr lang="en-US" smtClean="0"/>
              <a:pPr/>
              <a:t>37</a:t>
            </a:fld>
            <a:endParaRPr lang="en-US" dirty="0"/>
          </a:p>
        </p:txBody>
      </p:sp>
      <p:sp>
        <p:nvSpPr>
          <p:cNvPr id="5" name="Title 4"/>
          <p:cNvSpPr>
            <a:spLocks noGrp="1"/>
          </p:cNvSpPr>
          <p:nvPr>
            <p:ph type="title"/>
          </p:nvPr>
        </p:nvSpPr>
        <p:spPr/>
        <p:txBody>
          <a:bodyPr/>
          <a:lstStyle/>
          <a:p>
            <a:r>
              <a:rPr lang="de-CH" dirty="0" smtClean="0"/>
              <a:t>DQAF Data Quality Requirements (DQR) – Tree Editor Example</a:t>
            </a:r>
            <a:endParaRPr lang="en-US" dirty="0"/>
          </a:p>
        </p:txBody>
      </p:sp>
      <p:sp>
        <p:nvSpPr>
          <p:cNvPr id="6" name="Footer Placeholder 4"/>
          <p:cNvSpPr>
            <a:spLocks noGrp="1"/>
          </p:cNvSpPr>
          <p:nvPr>
            <p:ph type="ftr" sz="quarter" idx="4294967295"/>
          </p:nvPr>
        </p:nvSpPr>
        <p:spPr>
          <a:xfrm>
            <a:off x="3124200" y="6562724"/>
            <a:ext cx="2895600" cy="295275"/>
          </a:xfrm>
          <a:prstGeom prst="rect">
            <a:avLst/>
          </a:prstGeom>
        </p:spPr>
        <p:txBody>
          <a:bodyPr/>
          <a:lstStyle>
            <a:lvl1pPr>
              <a:defRPr sz="1000"/>
            </a:lvl1pPr>
          </a:lstStyle>
          <a:p>
            <a:pPr algn="ctr"/>
            <a:r>
              <a:rPr lang="de-CH" dirty="0" smtClean="0">
                <a:solidFill>
                  <a:schemeClr val="bg1">
                    <a:lumMod val="75000"/>
                  </a:schemeClr>
                </a:solidFill>
              </a:rPr>
              <a:t>weber@inf.ethz.ch</a:t>
            </a:r>
            <a:endParaRPr lang="en-US" dirty="0">
              <a:solidFill>
                <a:schemeClr val="bg1">
                  <a:lumMod val="75000"/>
                </a:schemeClr>
              </a:solidFill>
            </a:endParaRPr>
          </a:p>
        </p:txBody>
      </p:sp>
      <p:pic>
        <p:nvPicPr>
          <p:cNvPr id="7" name="Picture 6"/>
          <p:cNvPicPr>
            <a:picLocks noChangeAspect="1"/>
          </p:cNvPicPr>
          <p:nvPr/>
        </p:nvPicPr>
        <p:blipFill>
          <a:blip r:embed="rId3"/>
          <a:stretch>
            <a:fillRect/>
          </a:stretch>
        </p:blipFill>
        <p:spPr>
          <a:xfrm>
            <a:off x="76196" y="1107224"/>
            <a:ext cx="8953506" cy="5107837"/>
          </a:xfrm>
          <a:prstGeom prst="rect">
            <a:avLst/>
          </a:prstGeom>
        </p:spPr>
      </p:pic>
    </p:spTree>
    <p:extLst>
      <p:ext uri="{BB962C8B-B14F-4D97-AF65-F5344CB8AC3E}">
        <p14:creationId xmlns:p14="http://schemas.microsoft.com/office/powerpoint/2010/main" val="65917937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smtClean="0"/>
              <a:t>27 May 2015</a:t>
            </a:r>
            <a:endParaRPr lang="en-US" dirty="0"/>
          </a:p>
        </p:txBody>
      </p:sp>
      <p:sp>
        <p:nvSpPr>
          <p:cNvPr id="4" name="Slide Number Placeholder 3"/>
          <p:cNvSpPr>
            <a:spLocks noGrp="1"/>
          </p:cNvSpPr>
          <p:nvPr>
            <p:ph type="sldNum" sz="quarter" idx="12"/>
          </p:nvPr>
        </p:nvSpPr>
        <p:spPr/>
        <p:txBody>
          <a:bodyPr/>
          <a:lstStyle/>
          <a:p>
            <a:fld id="{7F64CCB6-A2C3-4CAD-A28F-3884E957A6FF}" type="slidenum">
              <a:rPr lang="en-US" smtClean="0"/>
              <a:pPr/>
              <a:t>38</a:t>
            </a:fld>
            <a:endParaRPr lang="en-US" dirty="0"/>
          </a:p>
        </p:txBody>
      </p:sp>
      <p:sp>
        <p:nvSpPr>
          <p:cNvPr id="5" name="Title 4"/>
          <p:cNvSpPr>
            <a:spLocks noGrp="1"/>
          </p:cNvSpPr>
          <p:nvPr>
            <p:ph type="title"/>
          </p:nvPr>
        </p:nvSpPr>
        <p:spPr/>
        <p:txBody>
          <a:bodyPr/>
          <a:lstStyle/>
          <a:p>
            <a:r>
              <a:rPr lang="de-CH" dirty="0" smtClean="0"/>
              <a:t>DQIF Data Quality Requirements (DQR)</a:t>
            </a:r>
            <a:endParaRPr lang="en-US" dirty="0"/>
          </a:p>
        </p:txBody>
      </p:sp>
      <p:sp>
        <p:nvSpPr>
          <p:cNvPr id="6" name="Footer Placeholder 4"/>
          <p:cNvSpPr>
            <a:spLocks noGrp="1"/>
          </p:cNvSpPr>
          <p:nvPr>
            <p:ph type="ftr" sz="quarter" idx="4294967295"/>
          </p:nvPr>
        </p:nvSpPr>
        <p:spPr>
          <a:xfrm>
            <a:off x="3124200" y="6562724"/>
            <a:ext cx="2895600" cy="295275"/>
          </a:xfrm>
          <a:prstGeom prst="rect">
            <a:avLst/>
          </a:prstGeom>
        </p:spPr>
        <p:txBody>
          <a:bodyPr/>
          <a:lstStyle>
            <a:lvl1pPr>
              <a:defRPr sz="1000"/>
            </a:lvl1pPr>
          </a:lstStyle>
          <a:p>
            <a:pPr algn="ctr"/>
            <a:r>
              <a:rPr lang="de-CH" dirty="0" smtClean="0">
                <a:solidFill>
                  <a:schemeClr val="bg1">
                    <a:lumMod val="75000"/>
                  </a:schemeClr>
                </a:solidFill>
              </a:rPr>
              <a:t>weber@inf.ethz.ch</a:t>
            </a:r>
            <a:endParaRPr lang="en-US" dirty="0">
              <a:solidFill>
                <a:schemeClr val="bg1">
                  <a:lumMod val="75000"/>
                </a:schemeClr>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592" y="971976"/>
            <a:ext cx="8701087" cy="5569015"/>
          </a:xfrm>
          <a:prstGeom prst="rect">
            <a:avLst/>
          </a:prstGeom>
        </p:spPr>
      </p:pic>
    </p:spTree>
    <p:extLst>
      <p:ext uri="{BB962C8B-B14F-4D97-AF65-F5344CB8AC3E}">
        <p14:creationId xmlns:p14="http://schemas.microsoft.com/office/powerpoint/2010/main" val="372393593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999810"/>
            <a:ext cx="8534400" cy="4279749"/>
          </a:xfrm>
        </p:spPr>
        <p:txBody>
          <a:bodyPr>
            <a:normAutofit/>
          </a:bodyPr>
          <a:lstStyle/>
          <a:p>
            <a:pPr marL="0" indent="0">
              <a:buNone/>
            </a:pPr>
            <a:r>
              <a:rPr lang="en-US" sz="2200" dirty="0"/>
              <a:t>Food </a:t>
            </a:r>
            <a:r>
              <a:rPr lang="en-US" sz="2200" dirty="0" smtClean="0"/>
              <a:t>Composition </a:t>
            </a:r>
            <a:r>
              <a:rPr lang="en-US" sz="2200" dirty="0"/>
              <a:t>data (</a:t>
            </a:r>
            <a:r>
              <a:rPr lang="en-US" sz="2200" dirty="0" smtClean="0"/>
              <a:t>FC data)</a:t>
            </a:r>
          </a:p>
          <a:p>
            <a:r>
              <a:rPr lang="en-US" sz="2200" dirty="0" smtClean="0"/>
              <a:t>Nutritionally </a:t>
            </a:r>
            <a:r>
              <a:rPr lang="en-US" sz="2200" dirty="0"/>
              <a:t>important components of </a:t>
            </a:r>
            <a:r>
              <a:rPr lang="en-US" sz="2200" dirty="0" smtClean="0"/>
              <a:t>foods</a:t>
            </a:r>
          </a:p>
          <a:p>
            <a:r>
              <a:rPr lang="en-US" sz="2200" dirty="0" smtClean="0"/>
              <a:t>Values </a:t>
            </a:r>
            <a:r>
              <a:rPr lang="en-US" sz="2200" dirty="0"/>
              <a:t>for energy and </a:t>
            </a:r>
            <a:r>
              <a:rPr lang="en-US" sz="2200" dirty="0" smtClean="0"/>
              <a:t>nutrients</a:t>
            </a:r>
          </a:p>
          <a:p>
            <a:r>
              <a:rPr lang="en-US" sz="2200" dirty="0" smtClean="0"/>
              <a:t>Food </a:t>
            </a:r>
            <a:r>
              <a:rPr lang="en-US" sz="2200" dirty="0"/>
              <a:t>composition databases (</a:t>
            </a:r>
            <a:r>
              <a:rPr lang="en-US" sz="2200" dirty="0" smtClean="0"/>
              <a:t>FCDBs)</a:t>
            </a:r>
          </a:p>
          <a:p>
            <a:endParaRPr lang="de-CH" sz="2200" dirty="0"/>
          </a:p>
          <a:p>
            <a:pPr marL="0" indent="0">
              <a:buNone/>
            </a:pPr>
            <a:r>
              <a:rPr lang="de-CH" sz="2200" dirty="0" smtClean="0"/>
              <a:t>Total </a:t>
            </a:r>
            <a:r>
              <a:rPr lang="de-CH" sz="2200" dirty="0"/>
              <a:t>Diet </a:t>
            </a:r>
            <a:r>
              <a:rPr lang="de-CH" sz="2200" dirty="0" smtClean="0"/>
              <a:t>Study data (TDS data)</a:t>
            </a:r>
            <a:endParaRPr lang="de-CH" sz="2200" dirty="0"/>
          </a:p>
          <a:p>
            <a:r>
              <a:rPr lang="de-CH" sz="2200" dirty="0"/>
              <a:t>S</a:t>
            </a:r>
            <a:r>
              <a:rPr lang="de-CH" sz="2200" dirty="0" smtClean="0"/>
              <a:t>imilar to FC data but containing contaminant analysis values instead of nutrient values</a:t>
            </a:r>
          </a:p>
          <a:p>
            <a:r>
              <a:rPr lang="de-CH" sz="2200" dirty="0" smtClean="0"/>
              <a:t>TDS process is different to the FC process</a:t>
            </a:r>
            <a:endParaRPr lang="en-US" sz="2200" dirty="0"/>
          </a:p>
        </p:txBody>
      </p:sp>
      <p:sp>
        <p:nvSpPr>
          <p:cNvPr id="3" name="Date Placeholder 2"/>
          <p:cNvSpPr>
            <a:spLocks noGrp="1"/>
          </p:cNvSpPr>
          <p:nvPr>
            <p:ph type="dt" sz="half" idx="10"/>
          </p:nvPr>
        </p:nvSpPr>
        <p:spPr/>
        <p:txBody>
          <a:bodyPr/>
          <a:lstStyle/>
          <a:p>
            <a:r>
              <a:rPr lang="en-US" smtClean="0"/>
              <a:t>29 May 2015</a:t>
            </a:r>
            <a:endParaRPr lang="en-US" dirty="0"/>
          </a:p>
        </p:txBody>
      </p:sp>
      <p:sp>
        <p:nvSpPr>
          <p:cNvPr id="4" name="Slide Number Placeholder 3"/>
          <p:cNvSpPr>
            <a:spLocks noGrp="1"/>
          </p:cNvSpPr>
          <p:nvPr>
            <p:ph type="sldNum" sz="quarter" idx="12"/>
          </p:nvPr>
        </p:nvSpPr>
        <p:spPr/>
        <p:txBody>
          <a:bodyPr/>
          <a:lstStyle/>
          <a:p>
            <a:fld id="{7F64CCB6-A2C3-4CAD-A28F-3884E957A6FF}" type="slidenum">
              <a:rPr lang="en-US" smtClean="0"/>
              <a:pPr/>
              <a:t>39</a:t>
            </a:fld>
            <a:endParaRPr lang="en-US" dirty="0"/>
          </a:p>
        </p:txBody>
      </p:sp>
      <p:sp>
        <p:nvSpPr>
          <p:cNvPr id="5" name="Title 4"/>
          <p:cNvSpPr>
            <a:spLocks noGrp="1"/>
          </p:cNvSpPr>
          <p:nvPr>
            <p:ph type="title"/>
          </p:nvPr>
        </p:nvSpPr>
        <p:spPr/>
        <p:txBody>
          <a:bodyPr/>
          <a:lstStyle/>
          <a:p>
            <a:r>
              <a:rPr lang="de-CH" dirty="0" smtClean="0"/>
              <a:t>Food Composition (FC) &amp; Total Diet Study (TDS)</a:t>
            </a:r>
            <a:endParaRPr lang="en-US" dirty="0"/>
          </a:p>
        </p:txBody>
      </p:sp>
      <p:pic>
        <p:nvPicPr>
          <p:cNvPr id="6" name="Picture 5" descr="C:\Users\kpresser\AppData\Local\Microsoft\Windows\Temporary Internet Files\Content.IE5\4NV88E65\MC900436907[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5211176"/>
            <a:ext cx="1296822" cy="129682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2915816" y="5536421"/>
            <a:ext cx="5923384" cy="769441"/>
          </a:xfrm>
          <a:prstGeom prst="rect">
            <a:avLst/>
          </a:prstGeom>
        </p:spPr>
        <p:txBody>
          <a:bodyPr wrap="square">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200" dirty="0" smtClean="0"/>
              <a:t>Nutrient (beneficial): Vitamin C, protein</a:t>
            </a:r>
          </a:p>
          <a:p>
            <a:r>
              <a:rPr lang="en-GB" sz="2200" dirty="0" smtClean="0"/>
              <a:t>Contaminant (harmful): Mercury (heavy metal</a:t>
            </a:r>
            <a:r>
              <a:rPr lang="en-GB" sz="2200" dirty="0"/>
              <a:t>)</a:t>
            </a:r>
            <a:endParaRPr lang="en-GB" sz="2200" dirty="0" smtClean="0"/>
          </a:p>
        </p:txBody>
      </p:sp>
      <p:sp>
        <p:nvSpPr>
          <p:cNvPr id="8" name="Footer Placeholder 4"/>
          <p:cNvSpPr>
            <a:spLocks noGrp="1"/>
          </p:cNvSpPr>
          <p:nvPr>
            <p:ph type="ftr" sz="quarter" idx="4294967295"/>
          </p:nvPr>
        </p:nvSpPr>
        <p:spPr>
          <a:xfrm>
            <a:off x="3124200" y="6562724"/>
            <a:ext cx="2895600" cy="295275"/>
          </a:xfrm>
          <a:prstGeom prst="rect">
            <a:avLst/>
          </a:prstGeom>
        </p:spPr>
        <p:txBody>
          <a:bodyPr/>
          <a:lstStyle>
            <a:lvl1pPr>
              <a:defRPr sz="1000"/>
            </a:lvl1pPr>
          </a:lstStyle>
          <a:p>
            <a:pPr algn="ctr"/>
            <a:r>
              <a:rPr lang="de-CH" dirty="0" smtClean="0">
                <a:solidFill>
                  <a:schemeClr val="bg1">
                    <a:lumMod val="75000"/>
                  </a:schemeClr>
                </a:solidFill>
              </a:rPr>
              <a:t>weber@inf.ethz.ch</a:t>
            </a:r>
            <a:endParaRPr lang="en-US" dirty="0">
              <a:solidFill>
                <a:schemeClr val="bg1">
                  <a:lumMod val="75000"/>
                </a:schemeClr>
              </a:solidFill>
            </a:endParaRPr>
          </a:p>
        </p:txBody>
      </p:sp>
    </p:spTree>
    <p:extLst>
      <p:ext uri="{BB962C8B-B14F-4D97-AF65-F5344CB8AC3E}">
        <p14:creationId xmlns:p14="http://schemas.microsoft.com/office/powerpoint/2010/main" val="359976278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de-CH" sz="2200" dirty="0" smtClean="0"/>
              <a:t>Motivation</a:t>
            </a:r>
          </a:p>
          <a:p>
            <a:r>
              <a:rPr lang="de-CH" sz="2200" dirty="0" smtClean="0"/>
              <a:t>How to ensure data quality in an information system?</a:t>
            </a:r>
          </a:p>
          <a:p>
            <a:r>
              <a:rPr lang="de-CH" sz="2200" dirty="0"/>
              <a:t>Data quality input feedback (DQIF) </a:t>
            </a:r>
            <a:r>
              <a:rPr lang="de-CH" sz="2200" dirty="0" smtClean="0"/>
              <a:t>&amp;</a:t>
            </a:r>
            <a:br>
              <a:rPr lang="de-CH" sz="2200" dirty="0" smtClean="0"/>
            </a:br>
            <a:r>
              <a:rPr lang="de-CH" sz="2200" dirty="0" smtClean="0"/>
              <a:t>Data </a:t>
            </a:r>
            <a:r>
              <a:rPr lang="de-CH" sz="2200" dirty="0"/>
              <a:t>quality </a:t>
            </a:r>
            <a:r>
              <a:rPr lang="de-CH" sz="2200" dirty="0" smtClean="0"/>
              <a:t>analysis </a:t>
            </a:r>
            <a:r>
              <a:rPr lang="de-CH" sz="2200" dirty="0"/>
              <a:t>feedback (</a:t>
            </a:r>
            <a:r>
              <a:rPr lang="de-CH" sz="2200" dirty="0" smtClean="0"/>
              <a:t>DQAF)</a:t>
            </a:r>
          </a:p>
          <a:p>
            <a:r>
              <a:rPr lang="de-CH" sz="2200" dirty="0" smtClean="0"/>
              <a:t>Our approach with Hard- &amp; Soft-Constraints</a:t>
            </a:r>
          </a:p>
          <a:p>
            <a:pPr lvl="1"/>
            <a:r>
              <a:rPr lang="de-CH" sz="2000" dirty="0" smtClean="0"/>
              <a:t>DQIF</a:t>
            </a:r>
          </a:p>
          <a:p>
            <a:pPr lvl="1"/>
            <a:r>
              <a:rPr lang="de-CH" sz="2000" dirty="0" smtClean="0"/>
              <a:t>DQAF</a:t>
            </a:r>
          </a:p>
          <a:p>
            <a:r>
              <a:rPr lang="de-CH" sz="2200" dirty="0" smtClean="0"/>
              <a:t>Description of the evaluation</a:t>
            </a:r>
          </a:p>
          <a:p>
            <a:r>
              <a:rPr lang="de-CH" sz="2200" dirty="0" smtClean="0"/>
              <a:t>Results and findings</a:t>
            </a:r>
            <a:endParaRPr lang="en-US" sz="2200" dirty="0"/>
          </a:p>
        </p:txBody>
      </p:sp>
      <p:sp>
        <p:nvSpPr>
          <p:cNvPr id="3" name="Date Placeholder 2"/>
          <p:cNvSpPr>
            <a:spLocks noGrp="1"/>
          </p:cNvSpPr>
          <p:nvPr>
            <p:ph type="dt" sz="half" idx="10"/>
          </p:nvPr>
        </p:nvSpPr>
        <p:spPr/>
        <p:txBody>
          <a:bodyPr/>
          <a:lstStyle/>
          <a:p>
            <a:r>
              <a:rPr lang="en-US" smtClean="0"/>
              <a:t>27 May 2015</a:t>
            </a:r>
            <a:endParaRPr lang="en-US" dirty="0"/>
          </a:p>
        </p:txBody>
      </p:sp>
      <p:sp>
        <p:nvSpPr>
          <p:cNvPr id="4" name="Slide Number Placeholder 3"/>
          <p:cNvSpPr>
            <a:spLocks noGrp="1"/>
          </p:cNvSpPr>
          <p:nvPr>
            <p:ph type="sldNum" sz="quarter" idx="12"/>
          </p:nvPr>
        </p:nvSpPr>
        <p:spPr/>
        <p:txBody>
          <a:bodyPr/>
          <a:lstStyle/>
          <a:p>
            <a:fld id="{7F64CCB6-A2C3-4CAD-A28F-3884E957A6FF}" type="slidenum">
              <a:rPr lang="en-US" smtClean="0"/>
              <a:pPr/>
              <a:t>40</a:t>
            </a:fld>
            <a:endParaRPr lang="en-US" dirty="0"/>
          </a:p>
        </p:txBody>
      </p:sp>
      <p:sp>
        <p:nvSpPr>
          <p:cNvPr id="5" name="Title 4"/>
          <p:cNvSpPr>
            <a:spLocks noGrp="1"/>
          </p:cNvSpPr>
          <p:nvPr>
            <p:ph type="title"/>
          </p:nvPr>
        </p:nvSpPr>
        <p:spPr/>
        <p:txBody>
          <a:bodyPr/>
          <a:lstStyle/>
          <a:p>
            <a:r>
              <a:rPr lang="de-CH" dirty="0" smtClean="0"/>
              <a:t>Agenda</a:t>
            </a:r>
            <a:endParaRPr lang="en-US" dirty="0"/>
          </a:p>
        </p:txBody>
      </p:sp>
      <p:sp>
        <p:nvSpPr>
          <p:cNvPr id="6" name="Footer Placeholder 4"/>
          <p:cNvSpPr>
            <a:spLocks noGrp="1"/>
          </p:cNvSpPr>
          <p:nvPr>
            <p:ph type="ftr" sz="quarter" idx="4294967295"/>
          </p:nvPr>
        </p:nvSpPr>
        <p:spPr>
          <a:xfrm>
            <a:off x="3124200" y="6562724"/>
            <a:ext cx="2895600" cy="295275"/>
          </a:xfrm>
          <a:prstGeom prst="rect">
            <a:avLst/>
          </a:prstGeom>
        </p:spPr>
        <p:txBody>
          <a:bodyPr/>
          <a:lstStyle>
            <a:lvl1pPr>
              <a:defRPr sz="1000"/>
            </a:lvl1pPr>
          </a:lstStyle>
          <a:p>
            <a:pPr algn="ctr"/>
            <a:r>
              <a:rPr lang="de-CH" dirty="0" smtClean="0">
                <a:solidFill>
                  <a:schemeClr val="bg1">
                    <a:lumMod val="75000"/>
                  </a:schemeClr>
                </a:solidFill>
              </a:rPr>
              <a:t>weber@inf.ethz.ch</a:t>
            </a:r>
            <a:endParaRPr lang="en-US" dirty="0">
              <a:solidFill>
                <a:schemeClr val="bg1">
                  <a:lumMod val="75000"/>
                </a:schemeClr>
              </a:solidFill>
            </a:endParaRPr>
          </a:p>
        </p:txBody>
      </p:sp>
    </p:spTree>
    <p:extLst>
      <p:ext uri="{BB962C8B-B14F-4D97-AF65-F5344CB8AC3E}">
        <p14:creationId xmlns:p14="http://schemas.microsoft.com/office/powerpoint/2010/main" val="118829997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933450"/>
            <a:ext cx="8534400" cy="5562600"/>
          </a:xfrm>
        </p:spPr>
        <p:txBody>
          <a:bodyPr>
            <a:noAutofit/>
          </a:bodyPr>
          <a:lstStyle/>
          <a:p>
            <a:endParaRPr lang="en-US" sz="2400" dirty="0" smtClean="0"/>
          </a:p>
        </p:txBody>
      </p:sp>
      <p:sp>
        <p:nvSpPr>
          <p:cNvPr id="3" name="Date Placeholder 2"/>
          <p:cNvSpPr>
            <a:spLocks noGrp="1"/>
          </p:cNvSpPr>
          <p:nvPr>
            <p:ph type="dt" sz="half" idx="10"/>
          </p:nvPr>
        </p:nvSpPr>
        <p:spPr/>
        <p:txBody>
          <a:bodyPr/>
          <a:lstStyle/>
          <a:p>
            <a:r>
              <a:rPr lang="en-US" smtClean="0"/>
              <a:t>27 May 2015</a:t>
            </a:r>
            <a:endParaRPr lang="en-US" dirty="0"/>
          </a:p>
        </p:txBody>
      </p:sp>
      <p:sp>
        <p:nvSpPr>
          <p:cNvPr id="4" name="Slide Number Placeholder 3"/>
          <p:cNvSpPr>
            <a:spLocks noGrp="1"/>
          </p:cNvSpPr>
          <p:nvPr>
            <p:ph type="sldNum" sz="quarter" idx="12"/>
          </p:nvPr>
        </p:nvSpPr>
        <p:spPr/>
        <p:txBody>
          <a:bodyPr/>
          <a:lstStyle/>
          <a:p>
            <a:fld id="{7F64CCB6-A2C3-4CAD-A28F-3884E957A6FF}" type="slidenum">
              <a:rPr lang="en-US" smtClean="0"/>
              <a:pPr/>
              <a:t>41</a:t>
            </a:fld>
            <a:endParaRPr lang="en-US" dirty="0"/>
          </a:p>
        </p:txBody>
      </p:sp>
      <p:sp>
        <p:nvSpPr>
          <p:cNvPr id="5" name="Title 4"/>
          <p:cNvSpPr>
            <a:spLocks noGrp="1"/>
          </p:cNvSpPr>
          <p:nvPr>
            <p:ph type="title"/>
          </p:nvPr>
        </p:nvSpPr>
        <p:spPr/>
        <p:txBody>
          <a:bodyPr/>
          <a:lstStyle/>
          <a:p>
            <a:r>
              <a:rPr lang="de-CH" dirty="0" smtClean="0"/>
              <a:t>Main </a:t>
            </a:r>
            <a:r>
              <a:rPr lang="de-CH" dirty="0" err="1" smtClean="0"/>
              <a:t>Contributions</a:t>
            </a:r>
            <a:endParaRPr lang="en-US" dirty="0"/>
          </a:p>
        </p:txBody>
      </p:sp>
      <p:sp>
        <p:nvSpPr>
          <p:cNvPr id="6" name="Footer Placeholder 4"/>
          <p:cNvSpPr>
            <a:spLocks noGrp="1"/>
          </p:cNvSpPr>
          <p:nvPr>
            <p:ph type="ftr" sz="quarter" idx="4294967295"/>
          </p:nvPr>
        </p:nvSpPr>
        <p:spPr>
          <a:xfrm>
            <a:off x="3124200" y="6562724"/>
            <a:ext cx="2895600" cy="295275"/>
          </a:xfrm>
          <a:prstGeom prst="rect">
            <a:avLst/>
          </a:prstGeom>
        </p:spPr>
        <p:txBody>
          <a:bodyPr/>
          <a:lstStyle>
            <a:lvl1pPr>
              <a:defRPr sz="1000"/>
            </a:lvl1pPr>
          </a:lstStyle>
          <a:p>
            <a:pPr algn="ctr"/>
            <a:r>
              <a:rPr lang="de-CH" dirty="0" smtClean="0">
                <a:solidFill>
                  <a:schemeClr val="bg1">
                    <a:lumMod val="75000"/>
                  </a:schemeClr>
                </a:solidFill>
              </a:rPr>
              <a:t>weber@inf.ethz.ch</a:t>
            </a:r>
            <a:endParaRPr lang="en-US" dirty="0">
              <a:solidFill>
                <a:schemeClr val="bg1">
                  <a:lumMod val="75000"/>
                </a:schemeClr>
              </a:solidFill>
            </a:endParaRPr>
          </a:p>
        </p:txBody>
      </p:sp>
    </p:spTree>
    <p:extLst>
      <p:ext uri="{BB962C8B-B14F-4D97-AF65-F5344CB8AC3E}">
        <p14:creationId xmlns:p14="http://schemas.microsoft.com/office/powerpoint/2010/main" val="2300334761"/>
      </p:ext>
    </p:extLst>
  </p:cSld>
  <p:clrMapOvr>
    <a:masterClrMapping/>
  </p:clrMapOvr>
  <p:timing>
    <p:tnLst>
      <p:par>
        <p:cTn id="1" dur="indefinite" restart="never" nodeType="tmRoot"/>
      </p:par>
    </p:tnLst>
  </p:timing>
</p:sld>
</file>

<file path=ppt/theme/theme1.xml><?xml version="1.0" encoding="utf-8"?>
<a:theme xmlns:a="http://schemas.openxmlformats.org/drawingml/2006/main" name="ECIS-201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IS-lect1-intro</Template>
  <TotalTime>439</TotalTime>
  <Words>6351</Words>
  <Application>Microsoft Office PowerPoint</Application>
  <PresentationFormat>On-screen Show (4:3)</PresentationFormat>
  <Paragraphs>547</Paragraphs>
  <Slides>41</Slides>
  <Notes>41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41</vt:i4>
      </vt:variant>
    </vt:vector>
  </HeadingPairs>
  <TitlesOfParts>
    <vt:vector size="45" baseType="lpstr">
      <vt:lpstr>Arial</vt:lpstr>
      <vt:lpstr>Calibri</vt:lpstr>
      <vt:lpstr>Wingdings</vt:lpstr>
      <vt:lpstr>ECIS-2013</vt:lpstr>
      <vt:lpstr>How to Give Feedback on Data Quality: A Study in the Food Sciences</vt:lpstr>
      <vt:lpstr>Data Quality (DQ)</vt:lpstr>
      <vt:lpstr>Overview</vt:lpstr>
      <vt:lpstr>Motivation</vt:lpstr>
      <vt:lpstr>Motivation cont.</vt:lpstr>
      <vt:lpstr>How to ensure DQ in an information system?</vt:lpstr>
      <vt:lpstr>Data Quality Input &amp; Analysis Feedback (DQIF / DQAF)</vt:lpstr>
      <vt:lpstr>General DQ Framework</vt:lpstr>
      <vt:lpstr>Approach</vt:lpstr>
      <vt:lpstr>DQIF Example</vt:lpstr>
      <vt:lpstr>DQAF Run</vt:lpstr>
      <vt:lpstr>DQAF DQ Measurement - Example</vt:lpstr>
      <vt:lpstr>DQAF: DQ Views &amp; Problem Views</vt:lpstr>
      <vt:lpstr>DQAF: Tree Views</vt:lpstr>
      <vt:lpstr>DQAF: DQ Views &amp; Problem Views</vt:lpstr>
      <vt:lpstr>Evaluation</vt:lpstr>
      <vt:lpstr>Evaluation cont.</vt:lpstr>
      <vt:lpstr>Results and Findings</vt:lpstr>
      <vt:lpstr>Results and Findings cont.</vt:lpstr>
      <vt:lpstr>Results and Findings cont.</vt:lpstr>
      <vt:lpstr>Questions</vt:lpstr>
      <vt:lpstr>Conclusions</vt:lpstr>
      <vt:lpstr>DQIF Aspects</vt:lpstr>
      <vt:lpstr>DQIF Relevant Information</vt:lpstr>
      <vt:lpstr>DQAF Aspects</vt:lpstr>
      <vt:lpstr>DQAF DQ Measurement</vt:lpstr>
      <vt:lpstr>Future Work</vt:lpstr>
      <vt:lpstr>DQ Analysis Toolkit – Start Screen</vt:lpstr>
      <vt:lpstr>DQ Analysis Toolkit – Line Chart</vt:lpstr>
      <vt:lpstr>DQ Analysis Toolkit – Bar Chart</vt:lpstr>
      <vt:lpstr>DQ Analysis Toolkit – Simple Tree Definition</vt:lpstr>
      <vt:lpstr>DQ Analysis Toolkit – Aggregation Types</vt:lpstr>
      <vt:lpstr>DQ Analysis Toolkit – Tree Editor</vt:lpstr>
      <vt:lpstr>DQ Analysis Toolkit – Filtering and Grouping</vt:lpstr>
      <vt:lpstr>DQR definition</vt:lpstr>
      <vt:lpstr>DQAF Data Quality Requirements (DQR) View</vt:lpstr>
      <vt:lpstr>DQAF Data Quality Requirements (DQR) – Tree Editor Example</vt:lpstr>
      <vt:lpstr>DQIF Data Quality Requirements (DQR)</vt:lpstr>
      <vt:lpstr>Food Composition (FC) &amp; Total Diet Study (TDS)</vt:lpstr>
      <vt:lpstr>Agenda</vt:lpstr>
      <vt:lpstr>Main Contributions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Moira C. Norrie</dc:creator>
  <cp:lastModifiedBy>David Weber</cp:lastModifiedBy>
  <cp:revision>946</cp:revision>
  <cp:lastPrinted>2013-06-04T15:34:45Z</cp:lastPrinted>
  <dcterms:created xsi:type="dcterms:W3CDTF">2013-02-13T12:25:57Z</dcterms:created>
  <dcterms:modified xsi:type="dcterms:W3CDTF">2015-05-27T07:17:03Z</dcterms:modified>
</cp:coreProperties>
</file>